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sldIdLst>
    <p:sldId id="256" r:id="rId2"/>
    <p:sldId id="268" r:id="rId3"/>
    <p:sldId id="284" r:id="rId4"/>
    <p:sldId id="269" r:id="rId5"/>
    <p:sldId id="271" r:id="rId6"/>
    <p:sldId id="277" r:id="rId7"/>
    <p:sldId id="270" r:id="rId8"/>
    <p:sldId id="278" r:id="rId9"/>
    <p:sldId id="279" r:id="rId10"/>
    <p:sldId id="280" r:id="rId11"/>
    <p:sldId id="272" r:id="rId12"/>
    <p:sldId id="281" r:id="rId13"/>
    <p:sldId id="282" r:id="rId14"/>
    <p:sldId id="283" r:id="rId15"/>
    <p:sldId id="276"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7" d="100"/>
          <a:sy n="107" d="100"/>
        </p:scale>
        <p:origin x="-16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2306269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2518319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2745519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3459788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1445236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866294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3189903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3128041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3866709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4197213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40E910F-8846-4615-8D67-B15001BFE2E5}" type="datetimeFigureOut">
              <a:rPr lang="es-ES" smtClean="0"/>
              <a:t>03/05/2012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FBA027B-9BC5-4335-A4DB-77F4CE32C807}" type="slidenum">
              <a:rPr lang="es-ES" smtClean="0"/>
              <a:t>‹Nº›</a:t>
            </a:fld>
            <a:endParaRPr lang="es-ES"/>
          </a:p>
        </p:txBody>
      </p:sp>
    </p:spTree>
    <p:extLst>
      <p:ext uri="{BB962C8B-B14F-4D97-AF65-F5344CB8AC3E}">
        <p14:creationId xmlns:p14="http://schemas.microsoft.com/office/powerpoint/2010/main" val="971054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8000"/>
            <a:lum/>
          </a:blip>
          <a:srcRect/>
          <a:tile tx="0" ty="0" sx="100000" sy="100000" flip="none" algn="tl"/>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E910F-8846-4615-8D67-B15001BFE2E5}" type="datetimeFigureOut">
              <a:rPr lang="es-ES" smtClean="0"/>
              <a:t>03/05/2012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BA027B-9BC5-4335-A4DB-77F4CE32C807}" type="slidenum">
              <a:rPr lang="es-ES" smtClean="0"/>
              <a:t>‹Nº›</a:t>
            </a:fld>
            <a:endParaRPr lang="es-ES"/>
          </a:p>
        </p:txBody>
      </p:sp>
    </p:spTree>
    <p:extLst>
      <p:ext uri="{BB962C8B-B14F-4D97-AF65-F5344CB8AC3E}">
        <p14:creationId xmlns:p14="http://schemas.microsoft.com/office/powerpoint/2010/main" val="2143056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hyperlink" Target="http://trucosdeexcel.com/wp-content/uploads/2010/01/Indirecto1.jpg" TargetMode="Externa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1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1.xml"/><Relationship Id="rId5" Type="http://schemas.openxmlformats.org/officeDocument/2006/relationships/image" Target="../media/image26.jpeg"/><Relationship Id="rId4" Type="http://schemas.openxmlformats.org/officeDocument/2006/relationships/image" Target="../media/image25.png"/></Relationships>
</file>

<file path=ppt/slides/_rels/slide1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1.xml"/><Relationship Id="rId4" Type="http://schemas.openxmlformats.org/officeDocument/2006/relationships/image" Target="../media/image29.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hyperlink" Target="http://photos1.blogger.com/blogger/3857/831/1600/desref02.jp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3.bp.blogspot.com/-zfBvCwNBCT4/Tq1hV-r1uVI/AAAAAAAABN0/hv0Q0nfTKwY/s1600/Excel+DESREF3.png" TargetMode="Externa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www.allexcel.com.ar/funciones/SUMA/SUMA.html" TargetMode="External"/><Relationship Id="rId7" Type="http://schemas.openxmlformats.org/officeDocument/2006/relationships/image" Target="../media/image8.png"/><Relationship Id="rId2" Type="http://schemas.openxmlformats.org/officeDocument/2006/relationships/hyperlink" Target="http://www.allexcel.com.ar/anidamiento%20de%20funciones/introduccion%20anidamiento.html" TargetMode="External"/><Relationship Id="rId1" Type="http://schemas.openxmlformats.org/officeDocument/2006/relationships/slideLayout" Target="../slideLayouts/slideLayout1.xml"/><Relationship Id="rId6" Type="http://schemas.openxmlformats.org/officeDocument/2006/relationships/hyperlink" Target="http://www.allexcel.com.ar/funciones/MIN/MIN.html" TargetMode="External"/><Relationship Id="rId5" Type="http://schemas.openxmlformats.org/officeDocument/2006/relationships/hyperlink" Target="http://www.allexcel.com.ar/funciones/MAX/MAX.html" TargetMode="External"/><Relationship Id="rId4" Type="http://schemas.openxmlformats.org/officeDocument/2006/relationships/hyperlink" Target="http://www.allexcel.com.ar/funciones/PROMEDIO/PROMEDIO.html"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hyperlink" Target="http://4.bp.blogspot.com/-IERtSybHj4I/TnreBx4ePSI/AAAAAAAAAX8/tt2LDX2tp-I/s1600/Rango+variable+3.P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107504" y="107340"/>
            <a:ext cx="8856984" cy="369332"/>
          </a:xfrm>
          <a:prstGeom prst="rect">
            <a:avLst/>
          </a:prstGeom>
          <a:noFill/>
        </p:spPr>
        <p:txBody>
          <a:bodyPr wrap="square" rtlCol="0">
            <a:spAutoFit/>
          </a:bodyPr>
          <a:lstStyle/>
          <a:p>
            <a:r>
              <a:rPr lang="es-ES" b="1" dirty="0" smtClean="0">
                <a:effectLst>
                  <a:outerShdw blurRad="38100" dist="38100" dir="2700000" algn="tl">
                    <a:srgbClr val="000000">
                      <a:alpha val="43137"/>
                    </a:srgbClr>
                  </a:outerShdw>
                </a:effectLst>
              </a:rPr>
              <a:t>PARTE II. Diseño y elaboración de Cuadros de Mando. Excel Dinámico, Excel Avanzado</a:t>
            </a:r>
            <a:endParaRPr lang="es-ES" b="1" dirty="0">
              <a:effectLst>
                <a:outerShdw blurRad="38100" dist="38100" dir="2700000" algn="tl">
                  <a:srgbClr val="000000">
                    <a:alpha val="43137"/>
                  </a:srgbClr>
                </a:outerShdw>
              </a:effectLst>
            </a:endParaRPr>
          </a:p>
        </p:txBody>
      </p:sp>
      <p:sp>
        <p:nvSpPr>
          <p:cNvPr id="7" name="6 Rectángulo"/>
          <p:cNvSpPr/>
          <p:nvPr/>
        </p:nvSpPr>
        <p:spPr>
          <a:xfrm>
            <a:off x="251520" y="404664"/>
            <a:ext cx="8784976" cy="2739211"/>
          </a:xfrm>
          <a:prstGeom prst="rect">
            <a:avLst/>
          </a:prstGeom>
          <a:ln w="12700">
            <a:solidFill>
              <a:schemeClr val="tx2">
                <a:lumMod val="40000"/>
                <a:lumOff val="60000"/>
              </a:schemeClr>
            </a:solidFill>
          </a:ln>
        </p:spPr>
        <p:txBody>
          <a:bodyPr wrap="square">
            <a:spAutoFit/>
          </a:bodyPr>
          <a:lstStyle/>
          <a:p>
            <a:r>
              <a:rPr lang="es-ES" b="1" dirty="0" smtClean="0"/>
              <a:t>Tema 5: </a:t>
            </a:r>
            <a:r>
              <a:rPr lang="es-ES" b="1" dirty="0"/>
              <a:t>Excel Base de Datos (</a:t>
            </a:r>
            <a:r>
              <a:rPr lang="es-ES" b="1" dirty="0" smtClean="0"/>
              <a:t>II</a:t>
            </a:r>
            <a:r>
              <a:rPr lang="es-ES" b="1" dirty="0"/>
              <a:t>). Función DESREF y </a:t>
            </a:r>
            <a:r>
              <a:rPr lang="es-ES" b="1" dirty="0" smtClean="0"/>
              <a:t>Otras</a:t>
            </a:r>
          </a:p>
          <a:p>
            <a:pPr marL="285750" indent="-285750">
              <a:buFont typeface="Arial" pitchFamily="34" charset="0"/>
              <a:buChar char="•"/>
            </a:pPr>
            <a:r>
              <a:rPr lang="es-ES" sz="1400" dirty="0" smtClean="0"/>
              <a:t>Definición </a:t>
            </a:r>
            <a:r>
              <a:rPr lang="es-ES" sz="1400" dirty="0"/>
              <a:t>de rangos dinámicos en Excel (I). La función DESREF ( ). Aspectos generales y sintaxis</a:t>
            </a:r>
          </a:p>
          <a:p>
            <a:pPr marL="285750" indent="-285750">
              <a:buFont typeface="Arial" pitchFamily="34" charset="0"/>
              <a:buChar char="•"/>
            </a:pPr>
            <a:r>
              <a:rPr lang="es-ES" sz="1400" dirty="0"/>
              <a:t>La función DESREF anidada  con otras funciones</a:t>
            </a:r>
          </a:p>
          <a:p>
            <a:pPr marL="742950" lvl="1" indent="-285750">
              <a:buFont typeface="Courier New" pitchFamily="49" charset="0"/>
              <a:buChar char="o"/>
            </a:pPr>
            <a:r>
              <a:rPr lang="es-ES" sz="1400" dirty="0">
                <a:latin typeface="Times New Roman" pitchFamily="18" charset="0"/>
                <a:cs typeface="Times New Roman" pitchFamily="18" charset="0"/>
              </a:rPr>
              <a:t>Objetivo y sintaxis</a:t>
            </a:r>
          </a:p>
          <a:p>
            <a:pPr marL="742950" lvl="1" indent="-285750">
              <a:buFont typeface="Courier New" pitchFamily="49" charset="0"/>
              <a:buChar char="o"/>
            </a:pPr>
            <a:r>
              <a:rPr lang="es-ES" sz="1400" dirty="0">
                <a:latin typeface="Times New Roman" pitchFamily="18" charset="0"/>
                <a:cs typeface="Times New Roman" pitchFamily="18" charset="0"/>
              </a:rPr>
              <a:t>DESREF anidada a Función SUMA</a:t>
            </a:r>
          </a:p>
          <a:p>
            <a:pPr marL="742950" lvl="1" indent="-285750">
              <a:buFont typeface="Courier New" pitchFamily="49" charset="0"/>
              <a:buChar char="o"/>
            </a:pPr>
            <a:r>
              <a:rPr lang="es-ES" sz="1400" dirty="0">
                <a:latin typeface="Times New Roman" pitchFamily="18" charset="0"/>
                <a:cs typeface="Times New Roman" pitchFamily="18" charset="0"/>
              </a:rPr>
              <a:t>DESREF anidada con Función </a:t>
            </a:r>
            <a:r>
              <a:rPr lang="es-ES" sz="1400" dirty="0" smtClean="0">
                <a:latin typeface="Times New Roman" pitchFamily="18" charset="0"/>
                <a:cs typeface="Times New Roman" pitchFamily="18" charset="0"/>
              </a:rPr>
              <a:t>COINCIIDIR</a:t>
            </a:r>
          </a:p>
          <a:p>
            <a:pPr marL="285750" indent="-285750">
              <a:buFont typeface="Arial" pitchFamily="34" charset="0"/>
              <a:buChar char="•"/>
            </a:pPr>
            <a:r>
              <a:rPr lang="es-ES" sz="1400" dirty="0"/>
              <a:t>Rangos dinámicos con Excel (II). </a:t>
            </a:r>
            <a:r>
              <a:rPr lang="es-ES" sz="1400" dirty="0" err="1"/>
              <a:t>Desref</a:t>
            </a:r>
            <a:r>
              <a:rPr lang="es-ES" sz="1400" dirty="0"/>
              <a:t> anidada con Función Contara</a:t>
            </a:r>
          </a:p>
          <a:p>
            <a:pPr marL="285750" indent="-285750">
              <a:buFont typeface="Arial" pitchFamily="34" charset="0"/>
              <a:buChar char="•"/>
            </a:pPr>
            <a:r>
              <a:rPr lang="es-ES" sz="1400" dirty="0"/>
              <a:t>Rangos dinámicos con Excel (III). DESREF anidada con INDIRECTO y CONTARA.</a:t>
            </a:r>
          </a:p>
          <a:p>
            <a:pPr marL="742950" lvl="1" indent="-285750">
              <a:buFont typeface="Courier New" pitchFamily="49" charset="0"/>
              <a:buChar char="o"/>
            </a:pPr>
            <a:r>
              <a:rPr lang="es-ES" sz="1400" dirty="0"/>
              <a:t>Rangos dinámicos para listas desplegables dependientes</a:t>
            </a:r>
          </a:p>
          <a:p>
            <a:pPr marL="742950" lvl="1" indent="-285750">
              <a:buFont typeface="Courier New" pitchFamily="49" charset="0"/>
              <a:buChar char="o"/>
            </a:pPr>
            <a:r>
              <a:rPr lang="es-ES" sz="1400" dirty="0"/>
              <a:t>Creación del cuadro desplegable 1</a:t>
            </a:r>
          </a:p>
          <a:p>
            <a:pPr marL="742950" lvl="1" indent="-285750">
              <a:buFont typeface="Courier New" pitchFamily="49" charset="0"/>
              <a:buChar char="o"/>
            </a:pPr>
            <a:r>
              <a:rPr lang="es-ES" sz="1400" dirty="0"/>
              <a:t>Creación del cuadro desplegable 2, dependiente</a:t>
            </a:r>
          </a:p>
          <a:p>
            <a:pPr marL="742950" lvl="1" indent="-285750">
              <a:buFont typeface="Courier New" pitchFamily="49" charset="0"/>
              <a:buChar char="o"/>
            </a:pPr>
            <a:r>
              <a:rPr lang="es-ES" sz="1400" dirty="0"/>
              <a:t>Otros ejemplos en el uso de la función </a:t>
            </a:r>
            <a:r>
              <a:rPr lang="es-ES" sz="1400" dirty="0" smtClean="0"/>
              <a:t>DESREF</a:t>
            </a:r>
            <a:endParaRPr lang="es-ES" sz="1400" dirty="0"/>
          </a:p>
        </p:txBody>
      </p:sp>
      <p:sp>
        <p:nvSpPr>
          <p:cNvPr id="4"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5" name="Rectangle 4"/>
          <p:cNvSpPr>
            <a:spLocks noChangeArrowheads="1"/>
          </p:cNvSpPr>
          <p:nvPr/>
        </p:nvSpPr>
        <p:spPr bwMode="auto">
          <a:xfrm>
            <a:off x="0" y="13335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2352140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853" y="0"/>
            <a:ext cx="5353236" cy="369332"/>
          </a:xfrm>
          <a:prstGeom prst="rect">
            <a:avLst/>
          </a:prstGeom>
        </p:spPr>
        <p:txBody>
          <a:bodyPr wrap="square">
            <a:spAutoFit/>
          </a:bodyPr>
          <a:lstStyle/>
          <a:p>
            <a:r>
              <a:rPr lang="es-ES" b="1" dirty="0"/>
              <a:t>Caso </a:t>
            </a:r>
            <a:r>
              <a:rPr lang="es-ES" b="1" dirty="0" smtClean="0"/>
              <a:t>4. Caso Propuesto para resolver</a:t>
            </a:r>
            <a:endParaRPr lang="es-ES" b="1" dirty="0"/>
          </a:p>
        </p:txBody>
      </p:sp>
      <p:sp>
        <p:nvSpPr>
          <p:cNvPr id="3" name="2 Rectángulo"/>
          <p:cNvSpPr/>
          <p:nvPr/>
        </p:nvSpPr>
        <p:spPr>
          <a:xfrm>
            <a:off x="10852" y="369332"/>
            <a:ext cx="9025643" cy="923330"/>
          </a:xfrm>
          <a:prstGeom prst="rect">
            <a:avLst/>
          </a:prstGeom>
        </p:spPr>
        <p:txBody>
          <a:bodyPr wrap="square">
            <a:spAutoFit/>
          </a:bodyPr>
          <a:lstStyle/>
          <a:p>
            <a:r>
              <a:rPr lang="es-ES" dirty="0"/>
              <a:t>En la celda C2  tenemos  una lista de validación con la cual vamos a remplazar el argumento "Fila" de la función  DESREF, nuestra celda de partida va a ser A1, el valor que se desea obtener es las ventas de acuerdo al mes seleccionado en la lista de validación</a:t>
            </a:r>
          </a:p>
        </p:txBody>
      </p:sp>
      <p:pic>
        <p:nvPicPr>
          <p:cNvPr id="6" name="5 Imagen"/>
          <p:cNvPicPr/>
          <p:nvPr/>
        </p:nvPicPr>
        <p:blipFill>
          <a:blip r:embed="rId2"/>
          <a:stretch>
            <a:fillRect/>
          </a:stretch>
        </p:blipFill>
        <p:spPr>
          <a:xfrm>
            <a:off x="250506" y="1267266"/>
            <a:ext cx="8642987" cy="5304690"/>
          </a:xfrm>
          <a:prstGeom prst="rect">
            <a:avLst/>
          </a:prstGeom>
        </p:spPr>
      </p:pic>
    </p:spTree>
    <p:extLst>
      <p:ext uri="{BB962C8B-B14F-4D97-AF65-F5344CB8AC3E}">
        <p14:creationId xmlns:p14="http://schemas.microsoft.com/office/powerpoint/2010/main" val="12460368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353609"/>
            <a:ext cx="4255372" cy="646331"/>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a:t>
            </a:r>
            <a:r>
              <a:rPr lang="es-ES" b="1" dirty="0"/>
              <a:t>Excel Base de Datos </a:t>
            </a:r>
            <a:r>
              <a:rPr lang="es-ES" b="1" dirty="0" smtClean="0"/>
              <a:t>(II). </a:t>
            </a:r>
            <a:r>
              <a:rPr lang="es-ES" b="1" dirty="0"/>
              <a:t>Función DESREF y Otros</a:t>
            </a:r>
          </a:p>
        </p:txBody>
      </p:sp>
      <p:sp>
        <p:nvSpPr>
          <p:cNvPr id="11" name="10 Rectángulo"/>
          <p:cNvSpPr/>
          <p:nvPr/>
        </p:nvSpPr>
        <p:spPr>
          <a:xfrm>
            <a:off x="5620147" y="41125"/>
            <a:ext cx="1728192" cy="369332"/>
          </a:xfrm>
          <a:prstGeom prst="rect">
            <a:avLst/>
          </a:prstGeom>
          <a:ln>
            <a:solidFill>
              <a:schemeClr val="tx2">
                <a:lumMod val="40000"/>
                <a:lumOff val="60000"/>
              </a:schemeClr>
            </a:solidFill>
          </a:ln>
        </p:spPr>
        <p:txBody>
          <a:bodyPr wrap="square">
            <a:spAutoFit/>
          </a:bodyPr>
          <a:lstStyle/>
          <a:p>
            <a:r>
              <a:rPr lang="es-ES" dirty="0"/>
              <a:t>=Contar(rango)</a:t>
            </a:r>
          </a:p>
        </p:txBody>
      </p:sp>
      <p:pic>
        <p:nvPicPr>
          <p:cNvPr id="19" name="18 Imagen" descr="http://www.aulapc.es/paginas/ofimatica/paginas/excel/funciones/imagenes/contar.png"/>
          <p:cNvPicPr/>
          <p:nvPr/>
        </p:nvPicPr>
        <p:blipFill>
          <a:blip r:embed="rId2" cstate="print"/>
          <a:srcRect/>
          <a:stretch>
            <a:fillRect/>
          </a:stretch>
        </p:blipFill>
        <p:spPr bwMode="auto">
          <a:xfrm>
            <a:off x="4283968" y="423677"/>
            <a:ext cx="4400550" cy="1152525"/>
          </a:xfrm>
          <a:prstGeom prst="rect">
            <a:avLst/>
          </a:prstGeom>
          <a:noFill/>
          <a:ln w="9525">
            <a:noFill/>
            <a:miter lim="800000"/>
            <a:headEnd/>
            <a:tailEnd/>
          </a:ln>
        </p:spPr>
      </p:pic>
      <p:sp>
        <p:nvSpPr>
          <p:cNvPr id="4" name="3 Rectángulo"/>
          <p:cNvSpPr/>
          <p:nvPr/>
        </p:nvSpPr>
        <p:spPr>
          <a:xfrm>
            <a:off x="179512" y="1843093"/>
            <a:ext cx="4241415" cy="369332"/>
          </a:xfrm>
          <a:prstGeom prst="rect">
            <a:avLst/>
          </a:prstGeom>
        </p:spPr>
        <p:txBody>
          <a:bodyPr wrap="square">
            <a:spAutoFit/>
          </a:bodyPr>
          <a:lstStyle/>
          <a:p>
            <a:pPr algn="ctr"/>
            <a:r>
              <a:rPr lang="es-ES" b="1" dirty="0">
                <a:solidFill>
                  <a:srgbClr val="FF0000"/>
                </a:solidFill>
              </a:rPr>
              <a:t>=</a:t>
            </a:r>
            <a:r>
              <a:rPr lang="es-ES" b="1" dirty="0" err="1">
                <a:solidFill>
                  <a:srgbClr val="FF0000"/>
                </a:solidFill>
              </a:rPr>
              <a:t>Contar.blanco</a:t>
            </a:r>
            <a:r>
              <a:rPr lang="es-ES" b="1" dirty="0">
                <a:solidFill>
                  <a:srgbClr val="FF0000"/>
                </a:solidFill>
              </a:rPr>
              <a:t>(rango)</a:t>
            </a:r>
          </a:p>
        </p:txBody>
      </p:sp>
      <p:pic>
        <p:nvPicPr>
          <p:cNvPr id="20" name="19 Imagen" descr="http://www.aulapc.es/paginas/ofimatica/paginas/excel/funciones/imagenes/contarb.png"/>
          <p:cNvPicPr/>
          <p:nvPr/>
        </p:nvPicPr>
        <p:blipFill>
          <a:blip r:embed="rId3" cstate="print"/>
          <a:srcRect/>
          <a:stretch>
            <a:fillRect/>
          </a:stretch>
        </p:blipFill>
        <p:spPr bwMode="auto">
          <a:xfrm>
            <a:off x="28596" y="2237091"/>
            <a:ext cx="4392331" cy="2415475"/>
          </a:xfrm>
          <a:prstGeom prst="rect">
            <a:avLst/>
          </a:prstGeom>
          <a:noFill/>
          <a:ln w="9525">
            <a:noFill/>
            <a:miter lim="800000"/>
            <a:headEnd/>
            <a:tailEnd/>
          </a:ln>
        </p:spPr>
      </p:pic>
      <p:pic>
        <p:nvPicPr>
          <p:cNvPr id="21" name="20 Imagen" descr="http://www.aulapc.es/paginas/ofimatica/paginas/excel/funciones/imagenes/contars.png"/>
          <p:cNvPicPr/>
          <p:nvPr/>
        </p:nvPicPr>
        <p:blipFill>
          <a:blip r:embed="rId4" cstate="print"/>
          <a:srcRect/>
          <a:stretch>
            <a:fillRect/>
          </a:stretch>
        </p:blipFill>
        <p:spPr bwMode="auto">
          <a:xfrm>
            <a:off x="4572000" y="4293096"/>
            <a:ext cx="4536504" cy="2413620"/>
          </a:xfrm>
          <a:prstGeom prst="rect">
            <a:avLst/>
          </a:prstGeom>
          <a:noFill/>
          <a:ln w="9525">
            <a:noFill/>
            <a:miter lim="800000"/>
            <a:headEnd/>
            <a:tailEnd/>
          </a:ln>
        </p:spPr>
      </p:pic>
      <p:sp>
        <p:nvSpPr>
          <p:cNvPr id="5" name="4 Rectángulo"/>
          <p:cNvSpPr/>
          <p:nvPr/>
        </p:nvSpPr>
        <p:spPr>
          <a:xfrm>
            <a:off x="5753990" y="3789040"/>
            <a:ext cx="2451825" cy="369332"/>
          </a:xfrm>
          <a:prstGeom prst="rect">
            <a:avLst/>
          </a:prstGeom>
        </p:spPr>
        <p:txBody>
          <a:bodyPr wrap="square">
            <a:spAutoFit/>
          </a:bodyPr>
          <a:lstStyle/>
          <a:p>
            <a:pPr algn="ctr"/>
            <a:r>
              <a:rPr lang="es-ES" b="1" dirty="0" err="1">
                <a:solidFill>
                  <a:srgbClr val="FF0000"/>
                </a:solidFill>
              </a:rPr>
              <a:t>Contar.si</a:t>
            </a:r>
            <a:r>
              <a:rPr lang="es-ES" b="1" dirty="0">
                <a:solidFill>
                  <a:srgbClr val="FF0000"/>
                </a:solidFill>
              </a:rPr>
              <a:t>(</a:t>
            </a:r>
            <a:r>
              <a:rPr lang="es-ES" b="1" dirty="0" err="1">
                <a:solidFill>
                  <a:srgbClr val="FF0000"/>
                </a:solidFill>
              </a:rPr>
              <a:t>rango;criterio</a:t>
            </a:r>
            <a:r>
              <a:rPr lang="es-ES" b="1" dirty="0">
                <a:solidFill>
                  <a:srgbClr val="FF0000"/>
                </a:solidFill>
              </a:rPr>
              <a:t>)</a:t>
            </a:r>
          </a:p>
        </p:txBody>
      </p:sp>
      <p:sp>
        <p:nvSpPr>
          <p:cNvPr id="9" name="8 Rectángulo"/>
          <p:cNvSpPr/>
          <p:nvPr/>
        </p:nvSpPr>
        <p:spPr>
          <a:xfrm>
            <a:off x="4572000" y="1695601"/>
            <a:ext cx="4320480" cy="1600438"/>
          </a:xfrm>
          <a:prstGeom prst="rect">
            <a:avLst/>
          </a:prstGeom>
          <a:ln>
            <a:solidFill>
              <a:schemeClr val="tx2">
                <a:lumMod val="40000"/>
                <a:lumOff val="60000"/>
              </a:schemeClr>
            </a:solidFill>
          </a:ln>
        </p:spPr>
        <p:txBody>
          <a:bodyPr wrap="square">
            <a:spAutoFit/>
          </a:bodyPr>
          <a:lstStyle/>
          <a:p>
            <a:pPr algn="ctr"/>
            <a:r>
              <a:rPr lang="es-ES" b="1" u="sng" dirty="0"/>
              <a:t>=Contar(rango)</a:t>
            </a:r>
          </a:p>
          <a:p>
            <a:pPr algn="just"/>
            <a:r>
              <a:rPr lang="es-ES" sz="1600" dirty="0"/>
              <a:t>Devuelve un número entero que corresponden con la cantidad de celdas numéricas que contiene un rango de celdas determinado. Las celdas que contengan texto no son contadas. Por ejemplo, queremos saber cuantos pagos se han cobrado.</a:t>
            </a:r>
          </a:p>
        </p:txBody>
      </p:sp>
    </p:spTree>
    <p:extLst>
      <p:ext uri="{BB962C8B-B14F-4D97-AF65-F5344CB8AC3E}">
        <p14:creationId xmlns:p14="http://schemas.microsoft.com/office/powerpoint/2010/main" val="3777838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42398" y="260648"/>
            <a:ext cx="4255372" cy="369332"/>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Centrados en la Función Indirecto</a:t>
            </a:r>
            <a:endParaRPr lang="es-ES" b="1" dirty="0"/>
          </a:p>
        </p:txBody>
      </p:sp>
      <p:sp>
        <p:nvSpPr>
          <p:cNvPr id="2" name="1 Rectángulo"/>
          <p:cNvSpPr/>
          <p:nvPr/>
        </p:nvSpPr>
        <p:spPr>
          <a:xfrm>
            <a:off x="3563888" y="21940"/>
            <a:ext cx="5544616" cy="1754326"/>
          </a:xfrm>
          <a:prstGeom prst="rect">
            <a:avLst/>
          </a:prstGeom>
        </p:spPr>
        <p:txBody>
          <a:bodyPr wrap="square">
            <a:spAutoFit/>
          </a:bodyPr>
          <a:lstStyle/>
          <a:p>
            <a:r>
              <a:rPr lang="es-ES" dirty="0"/>
              <a:t>La función </a:t>
            </a:r>
            <a:r>
              <a:rPr lang="es-ES" dirty="0" smtClean="0"/>
              <a:t>INDIRECTO, </a:t>
            </a:r>
            <a:r>
              <a:rPr lang="es-ES" dirty="0"/>
              <a:t>es bastante rara.  Es muy difícil identificar para qué la usarías … hasta que la necesitas.</a:t>
            </a:r>
          </a:p>
          <a:p>
            <a:r>
              <a:rPr lang="es-ES" dirty="0"/>
              <a:t>Su función, según la ayuda de Excel es: “Devuelve la referencia especificada por una cadena de texto.” (¿¿¿???). No dice mucho.  Antes de seguir, veamos los parámetros</a:t>
            </a:r>
          </a:p>
        </p:txBody>
      </p:sp>
      <p:pic>
        <p:nvPicPr>
          <p:cNvPr id="12" name="11 Imagen"/>
          <p:cNvPicPr/>
          <p:nvPr/>
        </p:nvPicPr>
        <p:blipFill>
          <a:blip r:embed="rId2"/>
          <a:stretch>
            <a:fillRect/>
          </a:stretch>
        </p:blipFill>
        <p:spPr>
          <a:xfrm>
            <a:off x="75931" y="1826020"/>
            <a:ext cx="5472608" cy="2531019"/>
          </a:xfrm>
          <a:prstGeom prst="rect">
            <a:avLst/>
          </a:prstGeom>
        </p:spPr>
      </p:pic>
      <p:sp>
        <p:nvSpPr>
          <p:cNvPr id="6" name="5 Rectángulo"/>
          <p:cNvSpPr/>
          <p:nvPr/>
        </p:nvSpPr>
        <p:spPr>
          <a:xfrm>
            <a:off x="179512" y="4437112"/>
            <a:ext cx="8928992" cy="1200329"/>
          </a:xfrm>
          <a:prstGeom prst="rect">
            <a:avLst/>
          </a:prstGeom>
        </p:spPr>
        <p:txBody>
          <a:bodyPr wrap="square">
            <a:spAutoFit/>
          </a:bodyPr>
          <a:lstStyle/>
          <a:p>
            <a:pPr lvl="0"/>
            <a:r>
              <a:rPr lang="es-ES" b="1" dirty="0"/>
              <a:t>Referencia</a:t>
            </a:r>
            <a:r>
              <a:rPr lang="es-ES" dirty="0"/>
              <a:t>: Texto de una referencia del tipo A1 o R1C1 (es decir, con la “dirección” de la celda.</a:t>
            </a:r>
          </a:p>
          <a:p>
            <a:pPr lvl="0"/>
            <a:r>
              <a:rPr lang="es-ES" b="1" dirty="0"/>
              <a:t>Tipo</a:t>
            </a:r>
            <a:r>
              <a:rPr lang="es-ES" dirty="0"/>
              <a:t>: Va</a:t>
            </a:r>
            <a:r>
              <a:rPr lang="es-ES" b="1" dirty="0"/>
              <a:t>l</a:t>
            </a:r>
            <a:r>
              <a:rPr lang="es-ES" dirty="0"/>
              <a:t>or lógico que indica el tipo de referencia:</a:t>
            </a:r>
          </a:p>
          <a:p>
            <a:pPr lvl="1"/>
            <a:r>
              <a:rPr lang="es-ES" dirty="0"/>
              <a:t>VERDADERO u omitido: Referencia del tipo A1</a:t>
            </a:r>
            <a:endParaRPr lang="es-ES" sz="2400" dirty="0"/>
          </a:p>
          <a:p>
            <a:r>
              <a:rPr lang="es-ES" dirty="0" smtClean="0"/>
              <a:t>        FALSO</a:t>
            </a:r>
            <a:r>
              <a:rPr lang="es-ES" dirty="0"/>
              <a:t>: Referencia del tipo R1C1</a:t>
            </a:r>
          </a:p>
        </p:txBody>
      </p:sp>
      <p:sp>
        <p:nvSpPr>
          <p:cNvPr id="7" name="6 Rectángulo"/>
          <p:cNvSpPr/>
          <p:nvPr/>
        </p:nvSpPr>
        <p:spPr>
          <a:xfrm>
            <a:off x="75931" y="5637441"/>
            <a:ext cx="8960565" cy="646331"/>
          </a:xfrm>
          <a:prstGeom prst="rect">
            <a:avLst/>
          </a:prstGeom>
        </p:spPr>
        <p:txBody>
          <a:bodyPr wrap="square">
            <a:spAutoFit/>
          </a:bodyPr>
          <a:lstStyle/>
          <a:p>
            <a:r>
              <a:rPr lang="es-ES" b="1" dirty="0">
                <a:solidFill>
                  <a:srgbClr val="FF0000"/>
                </a:solidFill>
              </a:rPr>
              <a:t>También se pueden usar “nombres” de rangos.  Es en estos casos donde se obtiene mayor provecho de esta función. </a:t>
            </a:r>
          </a:p>
        </p:txBody>
      </p:sp>
    </p:spTree>
    <p:extLst>
      <p:ext uri="{BB962C8B-B14F-4D97-AF65-F5344CB8AC3E}">
        <p14:creationId xmlns:p14="http://schemas.microsoft.com/office/powerpoint/2010/main" val="1876284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353609"/>
            <a:ext cx="4255372" cy="369332"/>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Centrados en la Función Indirecto</a:t>
            </a:r>
            <a:endParaRPr lang="es-ES" b="1" dirty="0"/>
          </a:p>
        </p:txBody>
      </p:sp>
      <p:sp>
        <p:nvSpPr>
          <p:cNvPr id="2" name="1 Rectángulo"/>
          <p:cNvSpPr/>
          <p:nvPr/>
        </p:nvSpPr>
        <p:spPr>
          <a:xfrm>
            <a:off x="3563888" y="76610"/>
            <a:ext cx="5565312" cy="830997"/>
          </a:xfrm>
          <a:prstGeom prst="rect">
            <a:avLst/>
          </a:prstGeom>
        </p:spPr>
        <p:txBody>
          <a:bodyPr wrap="square">
            <a:spAutoFit/>
          </a:bodyPr>
          <a:lstStyle/>
          <a:p>
            <a:pPr algn="just"/>
            <a:r>
              <a:rPr lang="es-ES" sz="1600" b="1" dirty="0" smtClean="0">
                <a:solidFill>
                  <a:srgbClr val="FF0000"/>
                </a:solidFill>
              </a:rPr>
              <a:t>INDIRECTO </a:t>
            </a:r>
            <a:r>
              <a:rPr lang="es-ES" sz="1600" b="1" dirty="0">
                <a:solidFill>
                  <a:srgbClr val="FF0000"/>
                </a:solidFill>
              </a:rPr>
              <a:t>(C3) se leería como: dada una referencia a una celda en forma textual, use INDIRECTO para recibir el valor que contiene esa celda.</a:t>
            </a:r>
          </a:p>
        </p:txBody>
      </p:sp>
      <p:sp>
        <p:nvSpPr>
          <p:cNvPr id="4" name="Rectangle 2"/>
          <p:cNvSpPr>
            <a:spLocks noChangeArrowheads="1"/>
          </p:cNvSpPr>
          <p:nvPr/>
        </p:nvSpPr>
        <p:spPr bwMode="auto">
          <a:xfrm>
            <a:off x="28595" y="1124744"/>
            <a:ext cx="3535293"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400" b="1" i="0" u="sng" strike="noStrike" cap="none" normalizeH="0" baseline="0" dirty="0" smtClean="0">
                <a:ln>
                  <a:noFill/>
                </a:ln>
                <a:solidFill>
                  <a:srgbClr val="FF0000"/>
                </a:solidFill>
                <a:effectLst/>
                <a:latin typeface="Cambria" pitchFamily="18" charset="0"/>
                <a:ea typeface="Times New Roman" pitchFamily="18" charset="0"/>
                <a:cs typeface="Times New Roman" pitchFamily="18" charset="0"/>
              </a:rPr>
              <a:t>Ejemplo 1.</a:t>
            </a:r>
            <a:endParaRPr kumimoji="0" lang="es-ES" sz="800" b="0" i="0" u="sng"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Ejemplo: si introducimos en cualquier celda la función =INDIRECTO(“A1″). Nos devolverá el valor que se encuentra en la celda A1. Otro ejemplo,  tenemos una serie de valores entre las columnas A y D y entre las filas 1 a 4.</a:t>
            </a:r>
            <a:endParaRPr kumimoji="0" lang="es-ES" sz="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Imagen 19" descr="Descripción: http://trucosdeexcel.com/wp-content/uploads/2010/01/Indirecto1.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391" y="855468"/>
            <a:ext cx="5416305" cy="3164117"/>
          </a:xfrm>
          <a:prstGeom prst="rect">
            <a:avLst/>
          </a:prstGeom>
          <a:noFill/>
          <a:extLst>
            <a:ext uri="{909E8E84-426E-40DD-AFC4-6F175D3DCCD1}">
              <a14:hiddenFill xmlns:a14="http://schemas.microsoft.com/office/drawing/2010/main">
                <a:solidFill>
                  <a:srgbClr val="FFFFFF"/>
                </a:solidFill>
              </a14:hiddenFill>
            </a:ext>
          </a:extLst>
        </p:spPr>
      </p:pic>
      <p:pic>
        <p:nvPicPr>
          <p:cNvPr id="6" name="5 Imagen"/>
          <p:cNvPicPr/>
          <p:nvPr/>
        </p:nvPicPr>
        <p:blipFill>
          <a:blip r:embed="rId4"/>
          <a:stretch>
            <a:fillRect/>
          </a:stretch>
        </p:blipFill>
        <p:spPr>
          <a:xfrm>
            <a:off x="3923928" y="4221088"/>
            <a:ext cx="5130768" cy="2636912"/>
          </a:xfrm>
          <a:prstGeom prst="rect">
            <a:avLst/>
          </a:prstGeom>
        </p:spPr>
      </p:pic>
    </p:spTree>
    <p:extLst>
      <p:ext uri="{BB962C8B-B14F-4D97-AF65-F5344CB8AC3E}">
        <p14:creationId xmlns:p14="http://schemas.microsoft.com/office/powerpoint/2010/main" val="27398007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353609"/>
            <a:ext cx="4255372" cy="369332"/>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Centrados en la Función Indirecto</a:t>
            </a:r>
            <a:endParaRPr lang="es-ES" b="1" dirty="0"/>
          </a:p>
        </p:txBody>
      </p:sp>
      <p:sp>
        <p:nvSpPr>
          <p:cNvPr id="4" name="Rectangle 2"/>
          <p:cNvSpPr>
            <a:spLocks noChangeArrowheads="1"/>
          </p:cNvSpPr>
          <p:nvPr/>
        </p:nvSpPr>
        <p:spPr bwMode="auto">
          <a:xfrm>
            <a:off x="28595" y="1340187"/>
            <a:ext cx="6919669"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400" b="1" i="0" u="sng" strike="noStrike" cap="none" normalizeH="0" baseline="0" dirty="0" smtClean="0">
                <a:ln>
                  <a:noFill/>
                </a:ln>
                <a:solidFill>
                  <a:srgbClr val="FF0000"/>
                </a:solidFill>
                <a:effectLst/>
                <a:latin typeface="Cambria" pitchFamily="18" charset="0"/>
                <a:ea typeface="Times New Roman" pitchFamily="18" charset="0"/>
                <a:cs typeface="Times New Roman" pitchFamily="18" charset="0"/>
              </a:rPr>
              <a:t>Ejemplo 2.</a:t>
            </a:r>
            <a:endParaRPr kumimoji="0" lang="es-ES" sz="800" b="0" i="0" u="sng" strike="noStrike" cap="none" normalizeH="0" baseline="0" dirty="0" smtClean="0">
              <a:ln>
                <a:noFill/>
              </a:ln>
              <a:solidFill>
                <a:schemeClr val="tx1"/>
              </a:solidFill>
              <a:effectLst/>
              <a:latin typeface="Arial" pitchFamily="34" charset="0"/>
              <a:cs typeface="Arial" pitchFamily="34" charset="0"/>
            </a:endParaRPr>
          </a:p>
          <a:p>
            <a:r>
              <a:rPr lang="es-ES" sz="1400" dirty="0"/>
              <a:t>Supongamos un cuaderno Excel con una hoja para mes de ventas. Cada hoja tiene el nombre del mes.</a:t>
            </a:r>
          </a:p>
          <a:p>
            <a:r>
              <a:rPr lang="es-ES" sz="1400" dirty="0"/>
              <a:t>Los datos en cada hoja están organizados de la siguiente manera: productos en la columna A, ventas en la columna B.</a:t>
            </a:r>
            <a:endParaRPr kumimoji="0" lang="es-ES" sz="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4 Imagen" descr="http://photos1.blogger.com/blogger/3857/831/400/indirecto0.jpg"/>
          <p:cNvPicPr/>
          <p:nvPr/>
        </p:nvPicPr>
        <p:blipFill>
          <a:blip r:embed="rId2">
            <a:extLst>
              <a:ext uri="{28A0092B-C50C-407E-A947-70E740481C1C}">
                <a14:useLocalDpi xmlns:a14="http://schemas.microsoft.com/office/drawing/2010/main" val="0"/>
              </a:ext>
            </a:extLst>
          </a:blip>
          <a:srcRect/>
          <a:stretch>
            <a:fillRect/>
          </a:stretch>
        </p:blipFill>
        <p:spPr bwMode="auto">
          <a:xfrm>
            <a:off x="3419872" y="542125"/>
            <a:ext cx="3312368" cy="827664"/>
          </a:xfrm>
          <a:prstGeom prst="rect">
            <a:avLst/>
          </a:prstGeom>
          <a:noFill/>
          <a:ln>
            <a:noFill/>
          </a:ln>
        </p:spPr>
      </p:pic>
      <p:pic>
        <p:nvPicPr>
          <p:cNvPr id="6" name="5 Imagen" descr="http://photos1.blogger.com/blogger/3857/831/400/indirecto01.jpg"/>
          <p:cNvPicPr/>
          <p:nvPr/>
        </p:nvPicPr>
        <p:blipFill>
          <a:blip r:embed="rId3">
            <a:extLst>
              <a:ext uri="{28A0092B-C50C-407E-A947-70E740481C1C}">
                <a14:useLocalDpi xmlns:a14="http://schemas.microsoft.com/office/drawing/2010/main" val="0"/>
              </a:ext>
            </a:extLst>
          </a:blip>
          <a:srcRect/>
          <a:stretch>
            <a:fillRect/>
          </a:stretch>
        </p:blipFill>
        <p:spPr bwMode="auto">
          <a:xfrm>
            <a:off x="7020272" y="124443"/>
            <a:ext cx="2006724" cy="2224437"/>
          </a:xfrm>
          <a:prstGeom prst="rect">
            <a:avLst/>
          </a:prstGeom>
          <a:noFill/>
          <a:ln>
            <a:noFill/>
          </a:ln>
        </p:spPr>
      </p:pic>
      <p:sp>
        <p:nvSpPr>
          <p:cNvPr id="2" name="1 Rectángulo"/>
          <p:cNvSpPr/>
          <p:nvPr/>
        </p:nvSpPr>
        <p:spPr>
          <a:xfrm>
            <a:off x="28596" y="2690336"/>
            <a:ext cx="9115404" cy="646331"/>
          </a:xfrm>
          <a:prstGeom prst="rect">
            <a:avLst/>
          </a:prstGeom>
        </p:spPr>
        <p:txBody>
          <a:bodyPr wrap="square">
            <a:spAutoFit/>
          </a:bodyPr>
          <a:lstStyle/>
          <a:p>
            <a:r>
              <a:rPr lang="es-ES" dirty="0" smtClean="0"/>
              <a:t>En </a:t>
            </a:r>
            <a:r>
              <a:rPr lang="es-ES" dirty="0"/>
              <a:t>la primera hoja tenemos una fórmula que nos muestra el total de ventas de acuerdo al mes que elijamos, tal y como vemos a continuación:</a:t>
            </a:r>
          </a:p>
        </p:txBody>
      </p:sp>
      <p:sp>
        <p:nvSpPr>
          <p:cNvPr id="7" name="6 Rectángulo"/>
          <p:cNvSpPr/>
          <p:nvPr/>
        </p:nvSpPr>
        <p:spPr>
          <a:xfrm>
            <a:off x="4716016" y="3005078"/>
            <a:ext cx="3138551" cy="369332"/>
          </a:xfrm>
          <a:prstGeom prst="rect">
            <a:avLst/>
          </a:prstGeom>
        </p:spPr>
        <p:txBody>
          <a:bodyPr wrap="none">
            <a:spAutoFit/>
          </a:bodyPr>
          <a:lstStyle/>
          <a:p>
            <a:r>
              <a:rPr lang="es-ES" b="1" dirty="0"/>
              <a:t>SUMA(INDIRECTO(A2&amp;"!B:B"))</a:t>
            </a:r>
            <a:endParaRPr lang="es-ES" dirty="0"/>
          </a:p>
        </p:txBody>
      </p:sp>
      <p:pic>
        <p:nvPicPr>
          <p:cNvPr id="8" name="7 Imagen"/>
          <p:cNvPicPr/>
          <p:nvPr/>
        </p:nvPicPr>
        <p:blipFill>
          <a:blip r:embed="rId4"/>
          <a:stretch>
            <a:fillRect/>
          </a:stretch>
        </p:blipFill>
        <p:spPr>
          <a:xfrm>
            <a:off x="0" y="3428999"/>
            <a:ext cx="3729355" cy="1438275"/>
          </a:xfrm>
          <a:prstGeom prst="rect">
            <a:avLst/>
          </a:prstGeom>
        </p:spPr>
      </p:pic>
      <p:pic>
        <p:nvPicPr>
          <p:cNvPr id="9" name="8 Imagen" descr="http://photos1.blogger.com/blogger/3857/831/400/indirecto1.jpg"/>
          <p:cNvPicPr/>
          <p:nvPr/>
        </p:nvPicPr>
        <p:blipFill>
          <a:blip r:embed="rId5">
            <a:extLst>
              <a:ext uri="{28A0092B-C50C-407E-A947-70E740481C1C}">
                <a14:useLocalDpi xmlns:a14="http://schemas.microsoft.com/office/drawing/2010/main" val="0"/>
              </a:ext>
            </a:extLst>
          </a:blip>
          <a:srcRect/>
          <a:stretch>
            <a:fillRect/>
          </a:stretch>
        </p:blipFill>
        <p:spPr bwMode="auto">
          <a:xfrm>
            <a:off x="5691464" y="3336667"/>
            <a:ext cx="2173954" cy="2365161"/>
          </a:xfrm>
          <a:prstGeom prst="rect">
            <a:avLst/>
          </a:prstGeom>
          <a:noFill/>
          <a:ln>
            <a:noFill/>
          </a:ln>
        </p:spPr>
      </p:pic>
      <p:sp>
        <p:nvSpPr>
          <p:cNvPr id="10" name="9 Rectángulo"/>
          <p:cNvSpPr/>
          <p:nvPr/>
        </p:nvSpPr>
        <p:spPr>
          <a:xfrm>
            <a:off x="86306" y="5844596"/>
            <a:ext cx="8999984" cy="646331"/>
          </a:xfrm>
          <a:prstGeom prst="rect">
            <a:avLst/>
          </a:prstGeom>
        </p:spPr>
        <p:txBody>
          <a:bodyPr wrap="square">
            <a:spAutoFit/>
          </a:bodyPr>
          <a:lstStyle/>
          <a:p>
            <a:r>
              <a:rPr lang="es-ES" b="1" dirty="0">
                <a:solidFill>
                  <a:srgbClr val="FF0000"/>
                </a:solidFill>
              </a:rPr>
              <a:t>Al final la pregunta es …  ¿Y? ¿Para qué la uso?”  Creo que el siguiente ejemplo muestra un caso donde se ve el potencial de esta función.</a:t>
            </a:r>
          </a:p>
        </p:txBody>
      </p:sp>
    </p:spTree>
    <p:extLst>
      <p:ext uri="{BB962C8B-B14F-4D97-AF65-F5344CB8AC3E}">
        <p14:creationId xmlns:p14="http://schemas.microsoft.com/office/powerpoint/2010/main" val="27398007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353609"/>
            <a:ext cx="4255372" cy="646331"/>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a:t>
            </a:r>
            <a:r>
              <a:rPr lang="es-ES" b="1" dirty="0"/>
              <a:t>Excel Base de Datos </a:t>
            </a:r>
            <a:r>
              <a:rPr lang="es-ES" b="1" dirty="0" smtClean="0"/>
              <a:t>(II). </a:t>
            </a:r>
            <a:r>
              <a:rPr lang="es-ES" b="1" dirty="0"/>
              <a:t>Función DESREF y Otros</a:t>
            </a:r>
          </a:p>
        </p:txBody>
      </p:sp>
      <p:sp>
        <p:nvSpPr>
          <p:cNvPr id="9" name="8 Rectángulo"/>
          <p:cNvSpPr/>
          <p:nvPr/>
        </p:nvSpPr>
        <p:spPr>
          <a:xfrm>
            <a:off x="3707904" y="168943"/>
            <a:ext cx="5436096" cy="369332"/>
          </a:xfrm>
          <a:prstGeom prst="rect">
            <a:avLst/>
          </a:prstGeom>
          <a:solidFill>
            <a:schemeClr val="accent1">
              <a:lumMod val="20000"/>
              <a:lumOff val="80000"/>
            </a:schemeClr>
          </a:solidFill>
        </p:spPr>
        <p:txBody>
          <a:bodyPr wrap="square">
            <a:spAutoFit/>
          </a:bodyPr>
          <a:lstStyle/>
          <a:p>
            <a:pPr lvl="0"/>
            <a:r>
              <a:rPr lang="es-ES" dirty="0" err="1" smtClean="0"/>
              <a:t>Desref</a:t>
            </a:r>
            <a:r>
              <a:rPr lang="es-ES" dirty="0" smtClean="0"/>
              <a:t> </a:t>
            </a:r>
            <a:r>
              <a:rPr lang="es-ES" dirty="0"/>
              <a:t>anidada con Función </a:t>
            </a:r>
            <a:r>
              <a:rPr lang="es-ES" dirty="0" smtClean="0"/>
              <a:t>INDIRECTO </a:t>
            </a:r>
            <a:r>
              <a:rPr lang="es-ES" dirty="0"/>
              <a:t>y CONTARA</a:t>
            </a:r>
            <a:endParaRPr lang="es-ES" b="1" i="1" dirty="0">
              <a:solidFill>
                <a:srgbClr val="FF0000"/>
              </a:solidFill>
            </a:endParaRPr>
          </a:p>
        </p:txBody>
      </p:sp>
      <p:sp>
        <p:nvSpPr>
          <p:cNvPr id="2" name="1 Rectángulo"/>
          <p:cNvSpPr/>
          <p:nvPr/>
        </p:nvSpPr>
        <p:spPr>
          <a:xfrm>
            <a:off x="3545632" y="519170"/>
            <a:ext cx="5598368" cy="369332"/>
          </a:xfrm>
          <a:prstGeom prst="rect">
            <a:avLst/>
          </a:prstGeom>
        </p:spPr>
        <p:txBody>
          <a:bodyPr wrap="square">
            <a:spAutoFit/>
          </a:bodyPr>
          <a:lstStyle/>
          <a:p>
            <a:r>
              <a:rPr lang="es-ES" b="1" i="1" dirty="0"/>
              <a:t>Rangos dinámicos para listas desplegables dependientes</a:t>
            </a:r>
            <a:endParaRPr lang="es-ES" sz="2000" b="1" dirty="0"/>
          </a:p>
        </p:txBody>
      </p:sp>
      <p:sp>
        <p:nvSpPr>
          <p:cNvPr id="4" name="3 Rectángulo"/>
          <p:cNvSpPr/>
          <p:nvPr/>
        </p:nvSpPr>
        <p:spPr>
          <a:xfrm>
            <a:off x="3707904" y="846051"/>
            <a:ext cx="3600400" cy="307777"/>
          </a:xfrm>
          <a:prstGeom prst="rect">
            <a:avLst/>
          </a:prstGeom>
        </p:spPr>
        <p:txBody>
          <a:bodyPr wrap="square">
            <a:spAutoFit/>
          </a:bodyPr>
          <a:lstStyle/>
          <a:p>
            <a:r>
              <a:rPr lang="es-ES" sz="1400" b="1" i="1" dirty="0" smtClean="0">
                <a:solidFill>
                  <a:srgbClr val="FF0000"/>
                </a:solidFill>
                <a:latin typeface="Times New Roman" pitchFamily="18" charset="0"/>
                <a:cs typeface="Times New Roman" pitchFamily="18" charset="0"/>
              </a:rPr>
              <a:t>Caso: </a:t>
            </a:r>
            <a:r>
              <a:rPr lang="es-ES_tradnl" sz="1400" b="1" i="1" dirty="0" smtClean="0">
                <a:solidFill>
                  <a:srgbClr val="FF0000"/>
                </a:solidFill>
                <a:latin typeface="Times New Roman" pitchFamily="18" charset="0"/>
                <a:cs typeface="Times New Roman" pitchFamily="18" charset="0"/>
              </a:rPr>
              <a:t>Listas_desplegables_dependientes.xlsx </a:t>
            </a:r>
            <a:endParaRPr lang="es-ES" sz="1400" b="1" i="1" dirty="0">
              <a:solidFill>
                <a:srgbClr val="FF0000"/>
              </a:solidFill>
              <a:latin typeface="Times New Roman" pitchFamily="18" charset="0"/>
              <a:cs typeface="Times New Roman" pitchFamily="18" charset="0"/>
            </a:endParaRPr>
          </a:p>
        </p:txBody>
      </p:sp>
      <p:pic>
        <p:nvPicPr>
          <p:cNvPr id="6" name="5 Imagen"/>
          <p:cNvPicPr/>
          <p:nvPr/>
        </p:nvPicPr>
        <p:blipFill>
          <a:blip r:embed="rId2"/>
          <a:stretch>
            <a:fillRect/>
          </a:stretch>
        </p:blipFill>
        <p:spPr>
          <a:xfrm>
            <a:off x="4427984" y="1153828"/>
            <a:ext cx="4631186" cy="33187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Rectangle 3"/>
          <p:cNvSpPr>
            <a:spLocks noChangeArrowheads="1"/>
          </p:cNvSpPr>
          <p:nvPr/>
        </p:nvSpPr>
        <p:spPr bwMode="auto">
          <a:xfrm>
            <a:off x="179512" y="1268760"/>
            <a:ext cx="4248472"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es-ES" sz="1600" b="1" u="sng" dirty="0" smtClean="0"/>
              <a:t>Creación del cuadro desplegable 1</a:t>
            </a:r>
            <a:r>
              <a:rPr lang="es-ES" sz="1600" dirty="0" smtClean="0"/>
              <a:t>. En </a:t>
            </a:r>
            <a:r>
              <a:rPr lang="es-ES" sz="1600" dirty="0"/>
              <a:t>este caso vamos a limitar la B13 a los valores posibles a introducir que se correspondan con el rango definido de Islas tal y como se muestra en la </a:t>
            </a:r>
            <a:r>
              <a:rPr lang="es-ES" sz="1600" dirty="0" smtClean="0"/>
              <a:t>Ilustración.</a:t>
            </a:r>
            <a:endParaRPr kumimoji="0" lang="es-ES"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 name="9 Imagen"/>
          <p:cNvPicPr/>
          <p:nvPr/>
        </p:nvPicPr>
        <p:blipFill>
          <a:blip r:embed="rId3"/>
          <a:stretch>
            <a:fillRect/>
          </a:stretch>
        </p:blipFill>
        <p:spPr>
          <a:xfrm>
            <a:off x="179512" y="4844225"/>
            <a:ext cx="3001148" cy="19838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1" name="Rectangle 3"/>
          <p:cNvSpPr>
            <a:spLocks noChangeArrowheads="1"/>
          </p:cNvSpPr>
          <p:nvPr/>
        </p:nvSpPr>
        <p:spPr bwMode="auto">
          <a:xfrm>
            <a:off x="179512" y="2592199"/>
            <a:ext cx="4179914"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es-ES" sz="1600" b="1" u="sng" dirty="0" smtClean="0"/>
              <a:t>Creación del cuadro desplegable 2 - dependiente</a:t>
            </a:r>
            <a:r>
              <a:rPr lang="es-ES" sz="1600" dirty="0" smtClean="0"/>
              <a:t>. </a:t>
            </a:r>
            <a:r>
              <a:rPr lang="es-ES" sz="1600" dirty="0"/>
              <a:t>El objetivo de este segundo campo, </a:t>
            </a:r>
            <a:r>
              <a:rPr lang="es-ES" sz="1600" dirty="0" smtClean="0"/>
              <a:t>es </a:t>
            </a:r>
            <a:r>
              <a:rPr lang="es-ES" sz="1600" dirty="0"/>
              <a:t>que solo muestre los valores dependientes del valor seleccionado en cuadro 1, es decir la celda c13 deberá mostrar solo los municipios correspondientes a la isla seleccionada en la celda B13, por tanto es un valor dependiente</a:t>
            </a:r>
            <a:r>
              <a:rPr lang="es-ES" sz="1600" dirty="0" smtClean="0"/>
              <a:t>. La </a:t>
            </a:r>
            <a:r>
              <a:rPr lang="es-ES" sz="1600" dirty="0"/>
              <a:t>fórmula propuesta </a:t>
            </a:r>
            <a:r>
              <a:rPr lang="es-ES" sz="1600" dirty="0" smtClean="0"/>
              <a:t>es </a:t>
            </a:r>
            <a:r>
              <a:rPr lang="es-ES" sz="1600" dirty="0"/>
              <a:t>la siguiente</a:t>
            </a:r>
            <a:r>
              <a:rPr lang="es-ES" sz="1600" dirty="0" smtClean="0"/>
              <a:t>:</a:t>
            </a:r>
            <a:endParaRPr lang="es-ES" sz="1600" dirty="0"/>
          </a:p>
        </p:txBody>
      </p:sp>
      <p:sp>
        <p:nvSpPr>
          <p:cNvPr id="12" name="11 CuadroTexto"/>
          <p:cNvSpPr txBox="1"/>
          <p:nvPr/>
        </p:nvSpPr>
        <p:spPr>
          <a:xfrm>
            <a:off x="3494352" y="4592746"/>
            <a:ext cx="5564818" cy="307777"/>
          </a:xfrm>
          <a:prstGeom prst="rect">
            <a:avLst/>
          </a:prstGeom>
          <a:noFill/>
        </p:spPr>
        <p:txBody>
          <a:bodyPr wrap="square" rtlCol="0">
            <a:spAutoFit/>
          </a:bodyPr>
          <a:lstStyle/>
          <a:p>
            <a:pPr lvl="0" algn="ctr"/>
            <a:r>
              <a:rPr lang="es-ES" sz="1400" b="1" dirty="0">
                <a:latin typeface="Times New Roman" pitchFamily="18" charset="0"/>
                <a:cs typeface="Times New Roman" pitchFamily="18" charset="0"/>
              </a:rPr>
              <a:t>DESREF(INDIRECTO(B13);0;0;CONTARA(INDIRECTO(B13;));1</a:t>
            </a:r>
            <a:r>
              <a:rPr lang="es-ES" sz="1400" b="1" dirty="0" smtClean="0">
                <a:latin typeface="Times New Roman" pitchFamily="18" charset="0"/>
                <a:cs typeface="Times New Roman" pitchFamily="18" charset="0"/>
              </a:rPr>
              <a:t>)</a:t>
            </a:r>
            <a:endParaRPr lang="es-ES" sz="1400" b="1" dirty="0">
              <a:latin typeface="Times New Roman" pitchFamily="18" charset="0"/>
              <a:cs typeface="Times New Roman" pitchFamily="18" charset="0"/>
            </a:endParaRPr>
          </a:p>
        </p:txBody>
      </p:sp>
      <p:pic>
        <p:nvPicPr>
          <p:cNvPr id="13" name="12 Imagen"/>
          <p:cNvPicPr/>
          <p:nvPr/>
        </p:nvPicPr>
        <p:blipFill>
          <a:blip r:embed="rId4"/>
          <a:stretch>
            <a:fillRect/>
          </a:stretch>
        </p:blipFill>
        <p:spPr>
          <a:xfrm>
            <a:off x="4139952" y="4967785"/>
            <a:ext cx="3846587" cy="173675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745516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353609"/>
            <a:ext cx="4255372" cy="646331"/>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a:t>
            </a:r>
            <a:r>
              <a:rPr lang="es-ES" b="1" dirty="0"/>
              <a:t>Excel Base de Datos </a:t>
            </a:r>
            <a:r>
              <a:rPr lang="es-ES" b="1" dirty="0" smtClean="0"/>
              <a:t>(II). </a:t>
            </a:r>
            <a:r>
              <a:rPr lang="es-ES" b="1" dirty="0"/>
              <a:t>Función DESREF y Otros</a:t>
            </a:r>
          </a:p>
        </p:txBody>
      </p:sp>
      <p:sp>
        <p:nvSpPr>
          <p:cNvPr id="2" name="1 Rectángulo"/>
          <p:cNvSpPr/>
          <p:nvPr/>
        </p:nvSpPr>
        <p:spPr>
          <a:xfrm>
            <a:off x="3779912" y="116632"/>
            <a:ext cx="5256584" cy="646331"/>
          </a:xfrm>
          <a:prstGeom prst="rect">
            <a:avLst/>
          </a:prstGeom>
          <a:solidFill>
            <a:schemeClr val="accent1">
              <a:lumMod val="20000"/>
              <a:lumOff val="80000"/>
            </a:schemeClr>
          </a:solidFill>
        </p:spPr>
        <p:txBody>
          <a:bodyPr wrap="square">
            <a:spAutoFit/>
          </a:bodyPr>
          <a:lstStyle/>
          <a:p>
            <a:r>
              <a:rPr lang="es-ES" i="1" dirty="0" smtClean="0"/>
              <a:t>Definición </a:t>
            </a:r>
            <a:r>
              <a:rPr lang="es-ES" i="1" dirty="0"/>
              <a:t>de rangos dinámicos en Excel (I). La función DESREF ( )</a:t>
            </a:r>
          </a:p>
        </p:txBody>
      </p:sp>
      <p:sp>
        <p:nvSpPr>
          <p:cNvPr id="4" name="3 Rectángulo"/>
          <p:cNvSpPr/>
          <p:nvPr/>
        </p:nvSpPr>
        <p:spPr>
          <a:xfrm>
            <a:off x="30574" y="1268760"/>
            <a:ext cx="9005921" cy="1200329"/>
          </a:xfrm>
          <a:prstGeom prst="rect">
            <a:avLst/>
          </a:prstGeom>
        </p:spPr>
        <p:txBody>
          <a:bodyPr wrap="square">
            <a:spAutoFit/>
          </a:bodyPr>
          <a:lstStyle/>
          <a:p>
            <a:pPr algn="just"/>
            <a:r>
              <a:rPr lang="es-ES" dirty="0"/>
              <a:t>La función DESREF </a:t>
            </a:r>
            <a:r>
              <a:rPr lang="es-ES" dirty="0" smtClean="0"/>
              <a:t>es </a:t>
            </a:r>
            <a:r>
              <a:rPr lang="es-ES" dirty="0"/>
              <a:t>una función </a:t>
            </a:r>
            <a:r>
              <a:rPr lang="es-ES" dirty="0" smtClean="0"/>
              <a:t>compleja pero relevante. Con esta </a:t>
            </a:r>
            <a:r>
              <a:rPr lang="es-ES" dirty="0"/>
              <a:t>función podemos hacer referencia tanto a una celda específica como a un rango de celdas.</a:t>
            </a:r>
          </a:p>
          <a:p>
            <a:pPr algn="just"/>
            <a:r>
              <a:rPr lang="es-ES" dirty="0"/>
              <a:t>Rangos dinámicos son aquellos cuya referencia </a:t>
            </a:r>
            <a:r>
              <a:rPr lang="es-ES" dirty="0" smtClean="0"/>
              <a:t>se </a:t>
            </a:r>
            <a:r>
              <a:rPr lang="es-ES" dirty="0"/>
              <a:t>expande o contrae con los cambios en el número de miembros del rango. </a:t>
            </a:r>
            <a:r>
              <a:rPr lang="es-ES" b="1" dirty="0" smtClean="0">
                <a:solidFill>
                  <a:srgbClr val="FF0000"/>
                </a:solidFill>
              </a:rPr>
              <a:t>DESREF + CONTARA</a:t>
            </a:r>
            <a:endParaRPr lang="es-ES" b="1" dirty="0">
              <a:solidFill>
                <a:srgbClr val="FF0000"/>
              </a:solidFill>
            </a:endParaRPr>
          </a:p>
        </p:txBody>
      </p:sp>
      <p:sp>
        <p:nvSpPr>
          <p:cNvPr id="6" name="5 Rectángulo"/>
          <p:cNvSpPr/>
          <p:nvPr/>
        </p:nvSpPr>
        <p:spPr>
          <a:xfrm>
            <a:off x="179512" y="2452564"/>
            <a:ext cx="2160240" cy="369332"/>
          </a:xfrm>
          <a:prstGeom prst="rect">
            <a:avLst/>
          </a:prstGeom>
          <a:solidFill>
            <a:schemeClr val="accent1">
              <a:lumMod val="20000"/>
              <a:lumOff val="80000"/>
            </a:schemeClr>
          </a:solidFill>
        </p:spPr>
        <p:txBody>
          <a:bodyPr wrap="square">
            <a:spAutoFit/>
          </a:bodyPr>
          <a:lstStyle/>
          <a:p>
            <a:pPr marL="0" lvl="1"/>
            <a:r>
              <a:rPr lang="es-ES" i="1" dirty="0" smtClean="0"/>
              <a:t>Aspectos generales.</a:t>
            </a:r>
            <a:endParaRPr lang="es-ES" i="1" dirty="0"/>
          </a:p>
        </p:txBody>
      </p:sp>
      <p:pic>
        <p:nvPicPr>
          <p:cNvPr id="7" name="6 Imagen" descr="http://photos1.blogger.com/blogger/3857/831/1600/desref01.jpg"/>
          <p:cNvPicPr/>
          <p:nvPr/>
        </p:nvPicPr>
        <p:blipFill>
          <a:blip r:embed="rId2" cstate="print"/>
          <a:srcRect/>
          <a:stretch>
            <a:fillRect/>
          </a:stretch>
        </p:blipFill>
        <p:spPr bwMode="auto">
          <a:xfrm>
            <a:off x="107504" y="2884584"/>
            <a:ext cx="3672408" cy="1224136"/>
          </a:xfrm>
          <a:prstGeom prst="rect">
            <a:avLst/>
          </a:prstGeom>
          <a:noFill/>
          <a:ln w="9525">
            <a:noFill/>
            <a:miter lim="800000"/>
            <a:headEnd/>
            <a:tailEnd/>
          </a:ln>
        </p:spPr>
      </p:pic>
      <p:pic>
        <p:nvPicPr>
          <p:cNvPr id="8" name="7 Imagen"/>
          <p:cNvPicPr/>
          <p:nvPr/>
        </p:nvPicPr>
        <p:blipFill>
          <a:blip r:embed="rId3" cstate="print"/>
          <a:srcRect/>
          <a:stretch>
            <a:fillRect/>
          </a:stretch>
        </p:blipFill>
        <p:spPr bwMode="auto">
          <a:xfrm>
            <a:off x="0" y="4005065"/>
            <a:ext cx="4262274" cy="2854172"/>
          </a:xfrm>
          <a:prstGeom prst="rect">
            <a:avLst/>
          </a:prstGeom>
          <a:noFill/>
          <a:ln w="9525">
            <a:noFill/>
            <a:miter lim="800000"/>
            <a:headEnd/>
            <a:tailEnd/>
          </a:ln>
        </p:spPr>
      </p:pic>
      <p:sp>
        <p:nvSpPr>
          <p:cNvPr id="11" name="Rectangle 2"/>
          <p:cNvSpPr>
            <a:spLocks noChangeArrowheads="1"/>
          </p:cNvSpPr>
          <p:nvPr/>
        </p:nvSpPr>
        <p:spPr bwMode="auto">
          <a:xfrm>
            <a:off x="3783862" y="2922447"/>
            <a:ext cx="525263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El "ancla" es la celda que es nuestro punto de partida.</a:t>
            </a:r>
            <a:endParaRPr kumimoji="0" lang="es-ES" sz="1600" b="1" i="0" u="none" strike="noStrike" cap="none" normalizeH="0" baseline="0" dirty="0" smtClean="0">
              <a:ln>
                <a:noFill/>
              </a:ln>
              <a:solidFill>
                <a:schemeClr val="tx1"/>
              </a:solidFill>
              <a:effectLst/>
              <a:latin typeface="Arial" pitchFamily="34" charset="0"/>
              <a:cs typeface="Arial" pitchFamily="34" charset="0"/>
            </a:endParaRPr>
          </a:p>
        </p:txBody>
      </p:sp>
      <p:pic>
        <p:nvPicPr>
          <p:cNvPr id="12" name="11 Imagen" descr="http://photos1.blogger.com/blogger/3857/831/400/desref02.jpg">
            <a:hlinkClick r:id="rId4"/>
          </p:cNvPr>
          <p:cNvPicPr/>
          <p:nvPr/>
        </p:nvPicPr>
        <p:blipFill>
          <a:blip r:embed="rId5" cstate="print"/>
          <a:srcRect/>
          <a:stretch>
            <a:fillRect/>
          </a:stretch>
        </p:blipFill>
        <p:spPr bwMode="auto">
          <a:xfrm>
            <a:off x="4067944" y="3426288"/>
            <a:ext cx="2769832" cy="147997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3" name="12 Rectángulo"/>
          <p:cNvSpPr/>
          <p:nvPr/>
        </p:nvSpPr>
        <p:spPr>
          <a:xfrm>
            <a:off x="6909784" y="3605207"/>
            <a:ext cx="2250498" cy="800219"/>
          </a:xfrm>
          <a:prstGeom prst="rect">
            <a:avLst/>
          </a:prstGeom>
        </p:spPr>
        <p:txBody>
          <a:bodyPr wrap="square">
            <a:spAutoFit/>
          </a:bodyPr>
          <a:lstStyle/>
          <a:p>
            <a:pPr algn="just"/>
            <a:r>
              <a:rPr lang="es-ES_tradnl" b="1" dirty="0"/>
              <a:t>DESREF(A1,2,1)</a:t>
            </a:r>
            <a:r>
              <a:rPr lang="es-ES_tradnl" sz="1400" b="1" dirty="0"/>
              <a:t> </a:t>
            </a:r>
            <a:r>
              <a:rPr lang="es-ES_tradnl" sz="1400" dirty="0"/>
              <a:t>estamos estableciendo una referencia a la celda B3</a:t>
            </a:r>
            <a:endParaRPr lang="es-ES" sz="1400" dirty="0"/>
          </a:p>
        </p:txBody>
      </p:sp>
      <p:sp>
        <p:nvSpPr>
          <p:cNvPr id="14" name="13 Rectángulo"/>
          <p:cNvSpPr/>
          <p:nvPr/>
        </p:nvSpPr>
        <p:spPr>
          <a:xfrm>
            <a:off x="4283968" y="5301208"/>
            <a:ext cx="4737732" cy="1200329"/>
          </a:xfrm>
          <a:prstGeom prst="rect">
            <a:avLst/>
          </a:prstGeom>
        </p:spPr>
        <p:txBody>
          <a:bodyPr wrap="square">
            <a:spAutoFit/>
          </a:bodyPr>
          <a:lstStyle/>
          <a:p>
            <a:pPr algn="just"/>
            <a:r>
              <a:rPr lang="es-ES" dirty="0"/>
              <a:t>Puesto en palabras, la fórmula dice: </a:t>
            </a:r>
            <a:endParaRPr lang="es-ES" dirty="0" smtClean="0"/>
          </a:p>
          <a:p>
            <a:pPr algn="just"/>
            <a:r>
              <a:rPr lang="es-ES" dirty="0" smtClean="0"/>
              <a:t>Empezamos </a:t>
            </a:r>
            <a:r>
              <a:rPr lang="es-ES" dirty="0"/>
              <a:t>en A1 (el "ancla"), nos movemos 2 filas hacia abajo y una columna a la derecha y así llegamos a B3</a:t>
            </a:r>
          </a:p>
        </p:txBody>
      </p:sp>
    </p:spTree>
    <p:extLst>
      <p:ext uri="{BB962C8B-B14F-4D97-AF65-F5344CB8AC3E}">
        <p14:creationId xmlns:p14="http://schemas.microsoft.com/office/powerpoint/2010/main" val="31913950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353609"/>
            <a:ext cx="3823324" cy="646331"/>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a:t>
            </a:r>
            <a:r>
              <a:rPr lang="es-ES" b="1" dirty="0"/>
              <a:t>Excel Base de Datos </a:t>
            </a:r>
            <a:r>
              <a:rPr lang="es-ES" b="1" dirty="0" smtClean="0"/>
              <a:t>(II). </a:t>
            </a:r>
            <a:r>
              <a:rPr lang="es-ES" b="1" dirty="0"/>
              <a:t>Función DESREF y Otros</a:t>
            </a:r>
          </a:p>
        </p:txBody>
      </p:sp>
      <p:sp>
        <p:nvSpPr>
          <p:cNvPr id="5" name="4 Rectángulo"/>
          <p:cNvSpPr/>
          <p:nvPr/>
        </p:nvSpPr>
        <p:spPr>
          <a:xfrm>
            <a:off x="46345" y="1124744"/>
            <a:ext cx="3301519" cy="1754326"/>
          </a:xfrm>
          <a:prstGeom prst="rect">
            <a:avLst/>
          </a:prstGeom>
        </p:spPr>
        <p:txBody>
          <a:bodyPr wrap="square">
            <a:spAutoFit/>
          </a:bodyPr>
          <a:lstStyle/>
          <a:p>
            <a:r>
              <a:rPr lang="es-ES" dirty="0"/>
              <a:t>En este ejemplo obtenemos el valor de la celda C5 bajando 3 filas y avanzando 2 columnas a la derecha después de la referencia A2. Se aplicó un ancho y alto de 1.</a:t>
            </a:r>
            <a:endParaRPr lang="es-ES" dirty="0"/>
          </a:p>
        </p:txBody>
      </p:sp>
      <p:pic>
        <p:nvPicPr>
          <p:cNvPr id="15" name="14 Imagen" descr="http://3.bp.blogspot.com/-zfBvCwNBCT4/Tq1hV-r1uVI/AAAAAAAABN0/hv0Q0nfTKwY/s1600/Excel+DESREF3.pn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347864" y="0"/>
            <a:ext cx="5385048" cy="2440652"/>
          </a:xfrm>
          <a:prstGeom prst="rect">
            <a:avLst/>
          </a:prstGeom>
          <a:noFill/>
          <a:ln>
            <a:noFill/>
          </a:ln>
        </p:spPr>
      </p:pic>
      <p:sp>
        <p:nvSpPr>
          <p:cNvPr id="9" name="8 Rectángulo"/>
          <p:cNvSpPr/>
          <p:nvPr/>
        </p:nvSpPr>
        <p:spPr>
          <a:xfrm>
            <a:off x="46344" y="2879070"/>
            <a:ext cx="8990151" cy="1200329"/>
          </a:xfrm>
          <a:prstGeom prst="rect">
            <a:avLst/>
          </a:prstGeom>
        </p:spPr>
        <p:txBody>
          <a:bodyPr wrap="square">
            <a:spAutoFit/>
          </a:bodyPr>
          <a:lstStyle/>
          <a:p>
            <a:pPr algn="just"/>
            <a:r>
              <a:rPr lang="es-ES" dirty="0"/>
              <a:t>En el siguiente ejemplo bajamos 3 filas y avanzamos 2 columnas a la derecha aplicando un ancho de 2 filas y 2 columnas. Agregamos la función de =SUMA( ) antes de =DESREF( ) para sumar el rango obtenido, de no utilizar la función =SUMA( ) tendríamos como respuesta </a:t>
            </a:r>
            <a:r>
              <a:rPr lang="es-ES" b="1" dirty="0"/>
              <a:t>#¡VALOR</a:t>
            </a:r>
            <a:endParaRPr lang="es-ES" dirty="0"/>
          </a:p>
        </p:txBody>
      </p:sp>
      <p:pic>
        <p:nvPicPr>
          <p:cNvPr id="16" name="15 Imagen" descr="http://1.bp.blogspot.com/-JmCT2DOxNOc/Tq1hc5G0xFI/AAAAAAAABN8/Lqb3epCZuXc/s1600/Excel+DESREF4.png"/>
          <p:cNvPicPr/>
          <p:nvPr/>
        </p:nvPicPr>
        <p:blipFill>
          <a:blip r:embed="rId4">
            <a:extLst>
              <a:ext uri="{28A0092B-C50C-407E-A947-70E740481C1C}">
                <a14:useLocalDpi xmlns:a14="http://schemas.microsoft.com/office/drawing/2010/main" val="0"/>
              </a:ext>
            </a:extLst>
          </a:blip>
          <a:srcRect/>
          <a:stretch>
            <a:fillRect/>
          </a:stretch>
        </p:blipFill>
        <p:spPr bwMode="auto">
          <a:xfrm>
            <a:off x="2252193" y="3760684"/>
            <a:ext cx="6480719" cy="2883768"/>
          </a:xfrm>
          <a:prstGeom prst="rect">
            <a:avLst/>
          </a:prstGeom>
          <a:noFill/>
          <a:ln>
            <a:noFill/>
          </a:ln>
        </p:spPr>
      </p:pic>
    </p:spTree>
    <p:extLst>
      <p:ext uri="{BB962C8B-B14F-4D97-AF65-F5344CB8AC3E}">
        <p14:creationId xmlns:p14="http://schemas.microsoft.com/office/powerpoint/2010/main" val="1196139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353609"/>
            <a:ext cx="4255372" cy="646331"/>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a:t>
            </a:r>
            <a:r>
              <a:rPr lang="es-ES" b="1" dirty="0"/>
              <a:t>Excel Base de Datos </a:t>
            </a:r>
            <a:r>
              <a:rPr lang="es-ES" b="1" dirty="0" smtClean="0"/>
              <a:t>(II). </a:t>
            </a:r>
            <a:r>
              <a:rPr lang="es-ES" b="1" dirty="0"/>
              <a:t>Función DESREF y Otros</a:t>
            </a:r>
          </a:p>
        </p:txBody>
      </p:sp>
      <p:sp>
        <p:nvSpPr>
          <p:cNvPr id="2" name="1 Rectángulo"/>
          <p:cNvSpPr/>
          <p:nvPr/>
        </p:nvSpPr>
        <p:spPr>
          <a:xfrm>
            <a:off x="3493843" y="116632"/>
            <a:ext cx="5616624" cy="369332"/>
          </a:xfrm>
          <a:prstGeom prst="rect">
            <a:avLst/>
          </a:prstGeom>
          <a:solidFill>
            <a:schemeClr val="accent1">
              <a:lumMod val="20000"/>
              <a:lumOff val="80000"/>
            </a:schemeClr>
          </a:solidFill>
        </p:spPr>
        <p:txBody>
          <a:bodyPr wrap="square">
            <a:spAutoFit/>
          </a:bodyPr>
          <a:lstStyle/>
          <a:p>
            <a:r>
              <a:rPr lang="es-ES" i="1" dirty="0" smtClean="0"/>
              <a:t>DESREF: Sintaxis </a:t>
            </a:r>
            <a:r>
              <a:rPr lang="es-ES" i="1" dirty="0"/>
              <a:t>- </a:t>
            </a:r>
            <a:r>
              <a:rPr lang="es-ES_tradnl" i="1" dirty="0"/>
              <a:t>Análisis de los argumentos de la función</a:t>
            </a:r>
            <a:endParaRPr lang="es-ES" i="1" dirty="0"/>
          </a:p>
        </p:txBody>
      </p:sp>
      <p:pic>
        <p:nvPicPr>
          <p:cNvPr id="5" name="4 Imagen"/>
          <p:cNvPicPr/>
          <p:nvPr/>
        </p:nvPicPr>
        <p:blipFill>
          <a:blip r:embed="rId2" cstate="print"/>
          <a:srcRect/>
          <a:stretch>
            <a:fillRect/>
          </a:stretch>
        </p:blipFill>
        <p:spPr bwMode="auto">
          <a:xfrm>
            <a:off x="3692622" y="514821"/>
            <a:ext cx="5219065" cy="32435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3 Imagen" descr="http://photos1.blogger.com/blogger/3857/831/1600/desref01.jpg"/>
          <p:cNvPicPr/>
          <p:nvPr/>
        </p:nvPicPr>
        <p:blipFill>
          <a:blip r:embed="rId3" cstate="print"/>
          <a:srcRect/>
          <a:stretch>
            <a:fillRect/>
          </a:stretch>
        </p:blipFill>
        <p:spPr bwMode="auto">
          <a:xfrm>
            <a:off x="4572000" y="2105290"/>
            <a:ext cx="3744416" cy="1364397"/>
          </a:xfrm>
          <a:prstGeom prst="rect">
            <a:avLst/>
          </a:prstGeom>
          <a:noFill/>
          <a:ln w="9525">
            <a:noFill/>
            <a:miter lim="800000"/>
            <a:headEnd/>
            <a:tailEnd/>
          </a:ln>
        </p:spPr>
      </p:pic>
      <p:sp>
        <p:nvSpPr>
          <p:cNvPr id="6" name="5 Rectángulo"/>
          <p:cNvSpPr/>
          <p:nvPr/>
        </p:nvSpPr>
        <p:spPr>
          <a:xfrm>
            <a:off x="28596" y="1412776"/>
            <a:ext cx="3607300" cy="2031325"/>
          </a:xfrm>
          <a:prstGeom prst="rect">
            <a:avLst/>
          </a:prstGeom>
        </p:spPr>
        <p:txBody>
          <a:bodyPr wrap="square">
            <a:spAutoFit/>
          </a:bodyPr>
          <a:lstStyle/>
          <a:p>
            <a:pPr lvl="0"/>
            <a:r>
              <a:rPr lang="es-ES_tradnl" b="1" u="sng" dirty="0"/>
              <a:t>Ancla</a:t>
            </a:r>
            <a:r>
              <a:rPr lang="es-ES_tradnl" dirty="0"/>
              <a:t>:</a:t>
            </a:r>
            <a:endParaRPr lang="es-ES" dirty="0"/>
          </a:p>
          <a:p>
            <a:pPr lvl="1" algn="just"/>
            <a:r>
              <a:rPr lang="es-ES_tradnl" dirty="0"/>
              <a:t>Ref.  Es la referencia base es el pivote a partir de la cual Excel iniciará el desplazamiento. Debe referirse a una celda o rango de celdas. (Ejemplo A1 o A1:B3).</a:t>
            </a:r>
            <a:endParaRPr lang="es-ES" dirty="0"/>
          </a:p>
        </p:txBody>
      </p:sp>
      <p:sp>
        <p:nvSpPr>
          <p:cNvPr id="7" name="6 Rectángulo"/>
          <p:cNvSpPr/>
          <p:nvPr/>
        </p:nvSpPr>
        <p:spPr>
          <a:xfrm>
            <a:off x="28595" y="3861048"/>
            <a:ext cx="8883091" cy="2308324"/>
          </a:xfrm>
          <a:prstGeom prst="rect">
            <a:avLst/>
          </a:prstGeom>
        </p:spPr>
        <p:txBody>
          <a:bodyPr wrap="square">
            <a:spAutoFit/>
          </a:bodyPr>
          <a:lstStyle/>
          <a:p>
            <a:pPr lvl="0" algn="just"/>
            <a:r>
              <a:rPr lang="es-ES_tradnl" b="1" u="sng" dirty="0"/>
              <a:t>Argumentos para la Celda. </a:t>
            </a:r>
            <a:r>
              <a:rPr lang="es-ES_tradnl" dirty="0"/>
              <a:t>El segundo y tercer argumento establecen cuantas filas y columnas queremos desplazarnos a partir de ref. Si son positivos Excel se desplazará hacia abajo o a la derecha, según corresponda. Si son negativos, hacia arriba o a la izquierda</a:t>
            </a:r>
            <a:r>
              <a:rPr lang="es-ES_tradnl" dirty="0" smtClean="0"/>
              <a:t>.</a:t>
            </a:r>
            <a:endParaRPr lang="es-ES" dirty="0" smtClean="0"/>
          </a:p>
          <a:p>
            <a:pPr marL="742950" lvl="1" indent="-285750">
              <a:buFont typeface="Arial" pitchFamily="34" charset="0"/>
              <a:buChar char="•"/>
            </a:pPr>
            <a:r>
              <a:rPr lang="es-ES_tradnl" dirty="0" smtClean="0"/>
              <a:t>Filas. Número de filas de desplazamiento (hacia arriba o hacia abajo). Si el argumento es 5, la celda de referencia pasa a estar cinco filas más abajo de ref.</a:t>
            </a:r>
            <a:endParaRPr lang="es-ES" dirty="0" smtClean="0"/>
          </a:p>
          <a:p>
            <a:pPr marL="742950" lvl="1" indent="-285750" algn="just">
              <a:buFont typeface="Arial" pitchFamily="34" charset="0"/>
              <a:buChar char="•"/>
            </a:pPr>
            <a:r>
              <a:rPr lang="es-ES_tradnl" dirty="0" smtClean="0"/>
              <a:t>Columnas</a:t>
            </a:r>
            <a:r>
              <a:rPr lang="es-ES_tradnl" dirty="0"/>
              <a:t>. Número de columnas de desplazamiento (hacia la derecha o izquierda). Si el argumento es 5, la celda de referencia pasa a estar cinco columnas hacia la derecha de ref.</a:t>
            </a:r>
            <a:endParaRPr lang="es-ES" dirty="0"/>
          </a:p>
        </p:txBody>
      </p:sp>
    </p:spTree>
    <p:extLst>
      <p:ext uri="{BB962C8B-B14F-4D97-AF65-F5344CB8AC3E}">
        <p14:creationId xmlns:p14="http://schemas.microsoft.com/office/powerpoint/2010/main" val="18264476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353609"/>
            <a:ext cx="4255372" cy="646331"/>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a:t>
            </a:r>
            <a:r>
              <a:rPr lang="es-ES" b="1" dirty="0"/>
              <a:t>Excel Base de Datos </a:t>
            </a:r>
            <a:r>
              <a:rPr lang="es-ES" b="1" dirty="0" smtClean="0"/>
              <a:t>(II). </a:t>
            </a:r>
            <a:r>
              <a:rPr lang="es-ES" b="1" dirty="0"/>
              <a:t>Función DESREF y Otros</a:t>
            </a:r>
          </a:p>
        </p:txBody>
      </p:sp>
      <p:sp>
        <p:nvSpPr>
          <p:cNvPr id="2" name="1 Rectángulo"/>
          <p:cNvSpPr/>
          <p:nvPr/>
        </p:nvSpPr>
        <p:spPr>
          <a:xfrm>
            <a:off x="43394" y="1521952"/>
            <a:ext cx="4968552" cy="369332"/>
          </a:xfrm>
          <a:prstGeom prst="rect">
            <a:avLst/>
          </a:prstGeom>
          <a:solidFill>
            <a:schemeClr val="accent1">
              <a:lumMod val="20000"/>
              <a:lumOff val="80000"/>
            </a:schemeClr>
          </a:solidFill>
        </p:spPr>
        <p:txBody>
          <a:bodyPr wrap="square">
            <a:spAutoFit/>
          </a:bodyPr>
          <a:lstStyle/>
          <a:p>
            <a:pPr lvl="0"/>
            <a:r>
              <a:rPr lang="es-ES" i="1" dirty="0" smtClean="0"/>
              <a:t>La </a:t>
            </a:r>
            <a:r>
              <a:rPr lang="es-ES" i="1" dirty="0"/>
              <a:t>función DESREF anidada  con otras </a:t>
            </a:r>
            <a:r>
              <a:rPr lang="es-ES" i="1" dirty="0" smtClean="0"/>
              <a:t>funciones</a:t>
            </a:r>
            <a:endParaRPr lang="es-ES" i="1" dirty="0"/>
          </a:p>
        </p:txBody>
      </p:sp>
      <p:sp>
        <p:nvSpPr>
          <p:cNvPr id="4" name="3 Rectángulo"/>
          <p:cNvSpPr/>
          <p:nvPr/>
        </p:nvSpPr>
        <p:spPr>
          <a:xfrm>
            <a:off x="3722687" y="44624"/>
            <a:ext cx="5400600" cy="1477328"/>
          </a:xfrm>
          <a:prstGeom prst="rect">
            <a:avLst/>
          </a:prstGeom>
        </p:spPr>
        <p:txBody>
          <a:bodyPr wrap="square">
            <a:spAutoFit/>
          </a:bodyPr>
          <a:lstStyle/>
          <a:p>
            <a:pPr lvl="0" algn="just"/>
            <a:r>
              <a:rPr lang="es-ES_tradnl" b="1" u="sng" dirty="0"/>
              <a:t>Argumentos para el Rango </a:t>
            </a:r>
            <a:r>
              <a:rPr lang="es-ES_tradnl" dirty="0"/>
              <a:t>Los últimos dos argumentos, alto y ancho, indican las dimensiones en filas y columnas, que tendrá el rango resultante. Ambos deben ser positivos y son opcionales. Si los omitimos, el rango resultante tendrá las mismas dimensiones que ref. </a:t>
            </a:r>
            <a:endParaRPr lang="es-ES_tradnl" dirty="0" smtClean="0"/>
          </a:p>
        </p:txBody>
      </p:sp>
      <p:sp>
        <p:nvSpPr>
          <p:cNvPr id="5" name="4 Rectángulo"/>
          <p:cNvSpPr/>
          <p:nvPr/>
        </p:nvSpPr>
        <p:spPr>
          <a:xfrm>
            <a:off x="43394" y="1988840"/>
            <a:ext cx="9094691" cy="646331"/>
          </a:xfrm>
          <a:prstGeom prst="rect">
            <a:avLst/>
          </a:prstGeom>
        </p:spPr>
        <p:txBody>
          <a:bodyPr wrap="square">
            <a:spAutoFit/>
          </a:bodyPr>
          <a:lstStyle/>
          <a:p>
            <a:r>
              <a:rPr lang="es-ES" b="1" i="1" u="sng" dirty="0"/>
              <a:t>DESREF por sí sola no puede hacer nada y tiene que </a:t>
            </a:r>
            <a:r>
              <a:rPr lang="es-ES" b="1" i="1" u="sng" dirty="0">
                <a:hlinkClick r:id="rId2"/>
              </a:rPr>
              <a:t>anidarse</a:t>
            </a:r>
            <a:r>
              <a:rPr lang="es-ES" b="1" i="1" u="sng" dirty="0"/>
              <a:t> con otras funciones</a:t>
            </a:r>
            <a:r>
              <a:rPr lang="es-ES" dirty="0"/>
              <a:t> como </a:t>
            </a:r>
            <a:r>
              <a:rPr lang="es-ES" dirty="0">
                <a:hlinkClick r:id="rId3"/>
              </a:rPr>
              <a:t>SUMA </a:t>
            </a:r>
            <a:r>
              <a:rPr lang="es-ES" dirty="0"/>
              <a:t>( que sumaria 42+100+450=592), pero también puede anidarse con </a:t>
            </a:r>
            <a:r>
              <a:rPr lang="es-ES" dirty="0">
                <a:hlinkClick r:id="rId4"/>
              </a:rPr>
              <a:t>PROMEDIO</a:t>
            </a:r>
            <a:r>
              <a:rPr lang="es-ES" dirty="0"/>
              <a:t>, </a:t>
            </a:r>
            <a:r>
              <a:rPr lang="es-ES" dirty="0">
                <a:hlinkClick r:id="rId5"/>
              </a:rPr>
              <a:t>MAX</a:t>
            </a:r>
            <a:r>
              <a:rPr lang="es-ES" dirty="0"/>
              <a:t>, </a:t>
            </a:r>
            <a:r>
              <a:rPr lang="es-ES" dirty="0">
                <a:hlinkClick r:id="rId6"/>
              </a:rPr>
              <a:t>MIN,</a:t>
            </a:r>
            <a:r>
              <a:rPr lang="es-ES" dirty="0"/>
              <a:t> </a:t>
            </a:r>
            <a:r>
              <a:rPr lang="es-ES" dirty="0" err="1" smtClean="0"/>
              <a:t>etc</a:t>
            </a:r>
            <a:endParaRPr lang="es-ES" dirty="0"/>
          </a:p>
        </p:txBody>
      </p:sp>
      <p:sp>
        <p:nvSpPr>
          <p:cNvPr id="6" name="5 Rectángulo"/>
          <p:cNvSpPr/>
          <p:nvPr/>
        </p:nvSpPr>
        <p:spPr>
          <a:xfrm>
            <a:off x="43394" y="2635171"/>
            <a:ext cx="3287631" cy="369332"/>
          </a:xfrm>
          <a:prstGeom prst="rect">
            <a:avLst/>
          </a:prstGeom>
          <a:solidFill>
            <a:schemeClr val="accent1">
              <a:lumMod val="20000"/>
              <a:lumOff val="80000"/>
            </a:schemeClr>
          </a:solidFill>
        </p:spPr>
        <p:txBody>
          <a:bodyPr wrap="square">
            <a:spAutoFit/>
          </a:bodyPr>
          <a:lstStyle/>
          <a:p>
            <a:r>
              <a:rPr lang="es-ES" i="1" dirty="0"/>
              <a:t>DESREF anidada a Función SUMA</a:t>
            </a:r>
          </a:p>
        </p:txBody>
      </p:sp>
      <p:pic>
        <p:nvPicPr>
          <p:cNvPr id="10" name="9 Imagen" descr="http://www.allexcel.com.ar/funciones/DESREF/images/salvar%20error.png"/>
          <p:cNvPicPr/>
          <p:nvPr/>
        </p:nvPicPr>
        <p:blipFill>
          <a:blip r:embed="rId7" cstate="print"/>
          <a:srcRect/>
          <a:stretch>
            <a:fillRect/>
          </a:stretch>
        </p:blipFill>
        <p:spPr bwMode="auto">
          <a:xfrm>
            <a:off x="179512" y="3140968"/>
            <a:ext cx="3151513" cy="28803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1" name="10 Rectángulo"/>
          <p:cNvSpPr/>
          <p:nvPr/>
        </p:nvSpPr>
        <p:spPr>
          <a:xfrm>
            <a:off x="4139952" y="2639155"/>
            <a:ext cx="4827116" cy="369332"/>
          </a:xfrm>
          <a:prstGeom prst="rect">
            <a:avLst/>
          </a:prstGeom>
          <a:solidFill>
            <a:schemeClr val="accent1">
              <a:lumMod val="20000"/>
              <a:lumOff val="80000"/>
            </a:schemeClr>
          </a:solidFill>
        </p:spPr>
        <p:txBody>
          <a:bodyPr wrap="square">
            <a:spAutoFit/>
          </a:bodyPr>
          <a:lstStyle/>
          <a:p>
            <a:r>
              <a:rPr lang="es-ES" i="1" dirty="0"/>
              <a:t>DESREF anidada con Función </a:t>
            </a:r>
            <a:r>
              <a:rPr lang="es-ES" i="1" dirty="0" smtClean="0"/>
              <a:t>COINCINDIR</a:t>
            </a:r>
            <a:endParaRPr lang="es-ES" i="1" dirty="0"/>
          </a:p>
        </p:txBody>
      </p:sp>
      <p:pic>
        <p:nvPicPr>
          <p:cNvPr id="9" name="8 Imagen" descr="[DESREF+busqueda2.png]"/>
          <p:cNvPicPr/>
          <p:nvPr/>
        </p:nvPicPr>
        <p:blipFill>
          <a:blip r:embed="rId8" cstate="print"/>
          <a:srcRect/>
          <a:stretch>
            <a:fillRect/>
          </a:stretch>
        </p:blipFill>
        <p:spPr bwMode="auto">
          <a:xfrm>
            <a:off x="3779913" y="3140968"/>
            <a:ext cx="5100252" cy="33123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916284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116632"/>
            <a:ext cx="4255372" cy="646331"/>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a:t>
            </a:r>
            <a:r>
              <a:rPr lang="es-ES" b="1" dirty="0"/>
              <a:t>Excel Base de Datos </a:t>
            </a:r>
            <a:r>
              <a:rPr lang="es-ES" b="1" dirty="0" smtClean="0"/>
              <a:t>(II). </a:t>
            </a:r>
            <a:r>
              <a:rPr lang="es-ES" b="1" dirty="0"/>
              <a:t>Función DESREF y Otros</a:t>
            </a:r>
          </a:p>
        </p:txBody>
      </p:sp>
      <p:pic>
        <p:nvPicPr>
          <p:cNvPr id="7" name="6 Imagen" descr="http://photos1.blogger.com/blogger/3857/831/1600/desref01.jpg"/>
          <p:cNvPicPr/>
          <p:nvPr/>
        </p:nvPicPr>
        <p:blipFill>
          <a:blip r:embed="rId2" cstate="print"/>
          <a:srcRect/>
          <a:stretch>
            <a:fillRect/>
          </a:stretch>
        </p:blipFill>
        <p:spPr bwMode="auto">
          <a:xfrm>
            <a:off x="4167078" y="3326663"/>
            <a:ext cx="4555475" cy="1440160"/>
          </a:xfrm>
          <a:prstGeom prst="rect">
            <a:avLst/>
          </a:prstGeom>
          <a:noFill/>
          <a:ln w="9525">
            <a:noFill/>
            <a:miter lim="800000"/>
            <a:headEnd/>
            <a:tailEnd/>
          </a:ln>
        </p:spPr>
      </p:pic>
      <p:pic>
        <p:nvPicPr>
          <p:cNvPr id="15" name="14 Imagen" descr="http://1.bp.blogspot.com/-oN57kMxvke4/Tno65UU7iwI/AAAAAAAAAX0/Q_n6ljhuJYg/s1600/DESREF+sintaxis.PNG"/>
          <p:cNvPicPr/>
          <p:nvPr/>
        </p:nvPicPr>
        <p:blipFill>
          <a:blip r:embed="rId3">
            <a:extLst>
              <a:ext uri="{28A0092B-C50C-407E-A947-70E740481C1C}">
                <a14:useLocalDpi xmlns:a14="http://schemas.microsoft.com/office/drawing/2010/main" val="0"/>
              </a:ext>
            </a:extLst>
          </a:blip>
          <a:srcRect/>
          <a:stretch>
            <a:fillRect/>
          </a:stretch>
        </p:blipFill>
        <p:spPr bwMode="auto">
          <a:xfrm>
            <a:off x="3851920" y="116632"/>
            <a:ext cx="5185792" cy="30963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6" name="15 Imagen" descr="http://4.bp.blogspot.com/-IERtSybHj4I/TnreBx4ePSI/AAAAAAAAAX8/tt2LDX2tp-I/s400/Rango+variable+3.PNG">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107504" y="1016732"/>
            <a:ext cx="3888432" cy="1656184"/>
          </a:xfrm>
          <a:prstGeom prst="rect">
            <a:avLst/>
          </a:prstGeom>
          <a:noFill/>
          <a:ln>
            <a:noFill/>
          </a:ln>
        </p:spPr>
      </p:pic>
      <p:sp>
        <p:nvSpPr>
          <p:cNvPr id="5" name="4 Rectángulo"/>
          <p:cNvSpPr/>
          <p:nvPr/>
        </p:nvSpPr>
        <p:spPr>
          <a:xfrm>
            <a:off x="1907704" y="1844824"/>
            <a:ext cx="941283" cy="369332"/>
          </a:xfrm>
          <a:prstGeom prst="rect">
            <a:avLst/>
          </a:prstGeom>
        </p:spPr>
        <p:txBody>
          <a:bodyPr wrap="none">
            <a:spAutoFit/>
          </a:bodyPr>
          <a:lstStyle/>
          <a:p>
            <a:r>
              <a:rPr lang="es-ES" dirty="0"/>
              <a:t>Rango 1</a:t>
            </a:r>
          </a:p>
        </p:txBody>
      </p:sp>
      <p:sp>
        <p:nvSpPr>
          <p:cNvPr id="9" name="8 Rectángulo"/>
          <p:cNvSpPr/>
          <p:nvPr/>
        </p:nvSpPr>
        <p:spPr>
          <a:xfrm>
            <a:off x="28596" y="2843644"/>
            <a:ext cx="3751316" cy="369332"/>
          </a:xfrm>
          <a:prstGeom prst="rect">
            <a:avLst/>
          </a:prstGeom>
        </p:spPr>
        <p:txBody>
          <a:bodyPr wrap="square">
            <a:spAutoFit/>
          </a:bodyPr>
          <a:lstStyle/>
          <a:p>
            <a:r>
              <a:rPr lang="es-ES" b="1" dirty="0"/>
              <a:t>=SUMA ( DESREF (A1;1;B4-1;1;B5) )</a:t>
            </a:r>
            <a:endParaRPr lang="es-ES" dirty="0"/>
          </a:p>
        </p:txBody>
      </p:sp>
    </p:spTree>
    <p:extLst>
      <p:ext uri="{BB962C8B-B14F-4D97-AF65-F5344CB8AC3E}">
        <p14:creationId xmlns:p14="http://schemas.microsoft.com/office/powerpoint/2010/main" val="431878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8596" y="353609"/>
            <a:ext cx="4255372" cy="646331"/>
          </a:xfrm>
          <a:prstGeom prst="rect">
            <a:avLst/>
          </a:prstGeom>
          <a:solidFill>
            <a:schemeClr val="bg2"/>
          </a:solidFill>
          <a:ln>
            <a:solidFill>
              <a:schemeClr val="tx2">
                <a:lumMod val="20000"/>
                <a:lumOff val="80000"/>
              </a:schemeClr>
            </a:solidFill>
          </a:ln>
          <a:scene3d>
            <a:camera prst="perspectiveHeroicExtremeRightFacing"/>
            <a:lightRig rig="threePt" dir="t"/>
          </a:scene3d>
        </p:spPr>
        <p:txBody>
          <a:bodyPr wrap="square" rtlCol="0">
            <a:spAutoFit/>
          </a:bodyPr>
          <a:lstStyle/>
          <a:p>
            <a:r>
              <a:rPr lang="es-ES" b="1" dirty="0"/>
              <a:t>Tema </a:t>
            </a:r>
            <a:r>
              <a:rPr lang="es-ES" b="1" dirty="0" smtClean="0"/>
              <a:t>5: </a:t>
            </a:r>
            <a:r>
              <a:rPr lang="es-ES" b="1" dirty="0"/>
              <a:t>Excel Base de Datos </a:t>
            </a:r>
            <a:r>
              <a:rPr lang="es-ES" b="1" dirty="0" smtClean="0"/>
              <a:t>(II). </a:t>
            </a:r>
            <a:r>
              <a:rPr lang="es-ES" b="1" dirty="0"/>
              <a:t>Función DESREF y Otros</a:t>
            </a:r>
          </a:p>
        </p:txBody>
      </p:sp>
      <p:sp>
        <p:nvSpPr>
          <p:cNvPr id="2" name="1 Rectángulo"/>
          <p:cNvSpPr/>
          <p:nvPr/>
        </p:nvSpPr>
        <p:spPr>
          <a:xfrm>
            <a:off x="3635896" y="168943"/>
            <a:ext cx="5508104" cy="369332"/>
          </a:xfrm>
          <a:prstGeom prst="rect">
            <a:avLst/>
          </a:prstGeom>
          <a:solidFill>
            <a:schemeClr val="accent1">
              <a:lumMod val="20000"/>
              <a:lumOff val="80000"/>
            </a:schemeClr>
          </a:solidFill>
        </p:spPr>
        <p:txBody>
          <a:bodyPr wrap="square">
            <a:spAutoFit/>
          </a:bodyPr>
          <a:lstStyle/>
          <a:p>
            <a:pPr lvl="0"/>
            <a:r>
              <a:rPr lang="es-ES" dirty="0" err="1" smtClean="0"/>
              <a:t>Desref</a:t>
            </a:r>
            <a:r>
              <a:rPr lang="es-ES" dirty="0" smtClean="0"/>
              <a:t> </a:t>
            </a:r>
            <a:r>
              <a:rPr lang="es-ES" dirty="0"/>
              <a:t>anidada con Función </a:t>
            </a:r>
            <a:r>
              <a:rPr lang="es-ES" dirty="0" smtClean="0"/>
              <a:t>Contara. </a:t>
            </a:r>
            <a:r>
              <a:rPr lang="es-ES_tradnl" b="1" i="1" dirty="0" smtClean="0">
                <a:solidFill>
                  <a:srgbClr val="FF0000"/>
                </a:solidFill>
              </a:rPr>
              <a:t>Rangos dinámicos</a:t>
            </a:r>
            <a:endParaRPr lang="es-ES" b="1" i="1" dirty="0">
              <a:solidFill>
                <a:srgbClr val="FF0000"/>
              </a:solidFill>
            </a:endParaRPr>
          </a:p>
        </p:txBody>
      </p:sp>
      <p:sp>
        <p:nvSpPr>
          <p:cNvPr id="12" name="11 Rectángulo"/>
          <p:cNvSpPr/>
          <p:nvPr/>
        </p:nvSpPr>
        <p:spPr>
          <a:xfrm>
            <a:off x="3635896" y="583890"/>
            <a:ext cx="5472607" cy="738664"/>
          </a:xfrm>
          <a:prstGeom prst="rect">
            <a:avLst/>
          </a:prstGeom>
        </p:spPr>
        <p:txBody>
          <a:bodyPr wrap="square">
            <a:spAutoFit/>
          </a:bodyPr>
          <a:lstStyle/>
          <a:p>
            <a:pPr algn="just"/>
            <a:r>
              <a:rPr lang="es-ES" sz="1400" b="1" dirty="0"/>
              <a:t>Una de las utilidades más relevantes </a:t>
            </a:r>
            <a:r>
              <a:rPr lang="es-ES" sz="1400" b="1" dirty="0" smtClean="0"/>
              <a:t>de la función </a:t>
            </a:r>
            <a:r>
              <a:rPr lang="es-ES" sz="1400" b="1" dirty="0"/>
              <a:t>DESREF es en la definición de rangos </a:t>
            </a:r>
            <a:r>
              <a:rPr lang="es-ES" sz="1400" b="1" dirty="0" smtClean="0"/>
              <a:t>dinámicos, trabajando la función DESREF anidada a la función  CONTARA.</a:t>
            </a:r>
          </a:p>
        </p:txBody>
      </p:sp>
      <p:pic>
        <p:nvPicPr>
          <p:cNvPr id="13" name="12 Imagen" descr="[Consulta14+DESREF+rango+dinámico.png]"/>
          <p:cNvPicPr/>
          <p:nvPr/>
        </p:nvPicPr>
        <p:blipFill>
          <a:blip r:embed="rId2" cstate="print"/>
          <a:srcRect/>
          <a:stretch>
            <a:fillRect/>
          </a:stretch>
        </p:blipFill>
        <p:spPr bwMode="auto">
          <a:xfrm>
            <a:off x="117364" y="1417953"/>
            <a:ext cx="5047460" cy="352839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4" name="13 Rectángulo"/>
          <p:cNvSpPr/>
          <p:nvPr/>
        </p:nvSpPr>
        <p:spPr>
          <a:xfrm>
            <a:off x="395536" y="3645024"/>
            <a:ext cx="4769288" cy="338554"/>
          </a:xfrm>
          <a:prstGeom prst="rect">
            <a:avLst/>
          </a:prstGeom>
          <a:solidFill>
            <a:schemeClr val="bg2"/>
          </a:solidFill>
        </p:spPr>
        <p:txBody>
          <a:bodyPr wrap="square">
            <a:spAutoFit/>
          </a:bodyPr>
          <a:lstStyle/>
          <a:p>
            <a:pPr algn="ctr"/>
            <a:r>
              <a:rPr lang="es-ES_tradnl" sz="1600" b="1" dirty="0"/>
              <a:t>=DESREF(Hoja1!$A$2;;;CONTARA(Hoja1!$A:$A)-1;1)</a:t>
            </a:r>
            <a:endParaRPr lang="es-ES" sz="1600" dirty="0"/>
          </a:p>
        </p:txBody>
      </p:sp>
      <p:sp>
        <p:nvSpPr>
          <p:cNvPr id="15" name="14 Rectángulo"/>
          <p:cNvSpPr/>
          <p:nvPr/>
        </p:nvSpPr>
        <p:spPr>
          <a:xfrm>
            <a:off x="32547" y="5085184"/>
            <a:ext cx="9003949" cy="1477328"/>
          </a:xfrm>
          <a:prstGeom prst="rect">
            <a:avLst/>
          </a:prstGeom>
          <a:ln>
            <a:solidFill>
              <a:schemeClr val="tx2">
                <a:lumMod val="40000"/>
                <a:lumOff val="60000"/>
              </a:schemeClr>
            </a:solidFill>
          </a:ln>
        </p:spPr>
        <p:txBody>
          <a:bodyPr wrap="square">
            <a:spAutoFit/>
          </a:bodyPr>
          <a:lstStyle/>
          <a:p>
            <a:pPr algn="just"/>
            <a:r>
              <a:rPr lang="es-ES" b="1" i="1" dirty="0"/>
              <a:t>En esta </a:t>
            </a:r>
            <a:r>
              <a:rPr lang="es-ES" b="1" i="1" dirty="0" smtClean="0"/>
              <a:t>caso </a:t>
            </a:r>
            <a:r>
              <a:rPr lang="es-ES" b="1" i="1" dirty="0"/>
              <a:t>empleamos DESREF para determinar un rango que empieza en la celda A2 y que tendrá un alto dado por la función CONTARA(A:A)-1, es decir, cuenta todas las celdas no vacías de la columna A, y le resta Uno para discriminar el rótulo de la columna.</a:t>
            </a:r>
          </a:p>
          <a:p>
            <a:pPr algn="just"/>
            <a:r>
              <a:rPr lang="es-ES" b="1" i="1" dirty="0"/>
              <a:t>Una vez generado el nombre </a:t>
            </a:r>
            <a:r>
              <a:rPr lang="es-ES" b="1" i="1" dirty="0" smtClean="0"/>
              <a:t>'país', </a:t>
            </a:r>
            <a:r>
              <a:rPr lang="es-ES" b="1" i="1" dirty="0"/>
              <a:t>ya podremos emplearlo </a:t>
            </a:r>
            <a:r>
              <a:rPr lang="es-ES" b="1" i="1" dirty="0" smtClean="0"/>
              <a:t>con </a:t>
            </a:r>
            <a:r>
              <a:rPr lang="es-ES" b="1" i="1" dirty="0"/>
              <a:t>la herramienta Validación con la característica Lista</a:t>
            </a:r>
          </a:p>
        </p:txBody>
      </p:sp>
      <p:pic>
        <p:nvPicPr>
          <p:cNvPr id="17" name="16 Imagen" descr="[Consulta14+DESREF+rango+dinámico2.png]"/>
          <p:cNvPicPr/>
          <p:nvPr/>
        </p:nvPicPr>
        <p:blipFill>
          <a:blip r:embed="rId3" cstate="print"/>
          <a:srcRect/>
          <a:stretch>
            <a:fillRect/>
          </a:stretch>
        </p:blipFill>
        <p:spPr bwMode="auto">
          <a:xfrm>
            <a:off x="5580113" y="1040295"/>
            <a:ext cx="1944216" cy="1452602"/>
          </a:xfrm>
          <a:prstGeom prst="rect">
            <a:avLst/>
          </a:prstGeom>
          <a:noFill/>
          <a:ln w="9525">
            <a:noFill/>
            <a:miter lim="800000"/>
            <a:headEnd/>
            <a:tailEnd/>
          </a:ln>
        </p:spPr>
      </p:pic>
      <p:pic>
        <p:nvPicPr>
          <p:cNvPr id="18" name="17 Imagen" descr="[Consulta14+DESREF+rango+dinámico3.png]"/>
          <p:cNvPicPr/>
          <p:nvPr/>
        </p:nvPicPr>
        <p:blipFill>
          <a:blip r:embed="rId4" cstate="print"/>
          <a:srcRect/>
          <a:stretch>
            <a:fillRect/>
          </a:stretch>
        </p:blipFill>
        <p:spPr bwMode="auto">
          <a:xfrm>
            <a:off x="5724128" y="2564904"/>
            <a:ext cx="3312368" cy="211140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566263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853" y="0"/>
            <a:ext cx="5353236" cy="369332"/>
          </a:xfrm>
          <a:prstGeom prst="rect">
            <a:avLst/>
          </a:prstGeom>
        </p:spPr>
        <p:txBody>
          <a:bodyPr wrap="square">
            <a:spAutoFit/>
          </a:bodyPr>
          <a:lstStyle/>
          <a:p>
            <a:r>
              <a:rPr lang="es-ES" b="1" dirty="0"/>
              <a:t>Caso 2. Lista desplegable en una celda con los </a:t>
            </a:r>
            <a:r>
              <a:rPr lang="es-ES" b="1" dirty="0" smtClean="0"/>
              <a:t>clientes</a:t>
            </a:r>
            <a:endParaRPr lang="es-ES" b="1" dirty="0"/>
          </a:p>
        </p:txBody>
      </p:sp>
      <p:pic>
        <p:nvPicPr>
          <p:cNvPr id="10" name="9 Imagen"/>
          <p:cNvPicPr/>
          <p:nvPr/>
        </p:nvPicPr>
        <p:blipFill>
          <a:blip r:embed="rId2"/>
          <a:stretch>
            <a:fillRect/>
          </a:stretch>
        </p:blipFill>
        <p:spPr>
          <a:xfrm>
            <a:off x="179512" y="341961"/>
            <a:ext cx="6120680" cy="4715852"/>
          </a:xfrm>
          <a:prstGeom prst="rect">
            <a:avLst/>
          </a:prstGeom>
        </p:spPr>
      </p:pic>
      <p:pic>
        <p:nvPicPr>
          <p:cNvPr id="11" name="10 Imagen" descr="http://1.bp.blogspot.com/-oN57kMxvke4/Tno65UU7iwI/AAAAAAAAAX0/Q_n6ljhuJYg/s1600/DESREF+sintaxis.PNG"/>
          <p:cNvPicPr/>
          <p:nvPr/>
        </p:nvPicPr>
        <p:blipFill>
          <a:blip r:embed="rId3">
            <a:extLst>
              <a:ext uri="{28A0092B-C50C-407E-A947-70E740481C1C}">
                <a14:useLocalDpi xmlns:a14="http://schemas.microsoft.com/office/drawing/2010/main" val="0"/>
              </a:ext>
            </a:extLst>
          </a:blip>
          <a:srcRect/>
          <a:stretch>
            <a:fillRect/>
          </a:stretch>
        </p:blipFill>
        <p:spPr bwMode="auto">
          <a:xfrm>
            <a:off x="4716016" y="3739357"/>
            <a:ext cx="4427984" cy="263691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8519139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853" y="0"/>
            <a:ext cx="5353236" cy="369332"/>
          </a:xfrm>
          <a:prstGeom prst="rect">
            <a:avLst/>
          </a:prstGeom>
        </p:spPr>
        <p:txBody>
          <a:bodyPr wrap="square">
            <a:spAutoFit/>
          </a:bodyPr>
          <a:lstStyle/>
          <a:p>
            <a:r>
              <a:rPr lang="es-ES" b="1" dirty="0"/>
              <a:t>Caso </a:t>
            </a:r>
            <a:r>
              <a:rPr lang="es-ES" b="1" dirty="0" smtClean="0"/>
              <a:t>3. </a:t>
            </a:r>
            <a:r>
              <a:rPr lang="es-ES" b="1" dirty="0"/>
              <a:t>Combinando DESREF con la función Buscar</a:t>
            </a:r>
          </a:p>
        </p:txBody>
      </p:sp>
      <p:pic>
        <p:nvPicPr>
          <p:cNvPr id="11" name="10 Imagen" descr="http://1.bp.blogspot.com/-oN57kMxvke4/Tno65UU7iwI/AAAAAAAAAX0/Q_n6ljhuJYg/s1600/DESREF+sintaxis.PNG"/>
          <p:cNvPicPr/>
          <p:nvPr/>
        </p:nvPicPr>
        <p:blipFill>
          <a:blip r:embed="rId2">
            <a:extLst>
              <a:ext uri="{28A0092B-C50C-407E-A947-70E740481C1C}">
                <a14:useLocalDpi xmlns:a14="http://schemas.microsoft.com/office/drawing/2010/main" val="0"/>
              </a:ext>
            </a:extLst>
          </a:blip>
          <a:srcRect/>
          <a:stretch>
            <a:fillRect/>
          </a:stretch>
        </p:blipFill>
        <p:spPr bwMode="auto">
          <a:xfrm>
            <a:off x="5057331" y="260648"/>
            <a:ext cx="4091604" cy="263691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4 Imagen"/>
          <p:cNvPicPr/>
          <p:nvPr/>
        </p:nvPicPr>
        <p:blipFill>
          <a:blip r:embed="rId3"/>
          <a:stretch>
            <a:fillRect/>
          </a:stretch>
        </p:blipFill>
        <p:spPr>
          <a:xfrm>
            <a:off x="0" y="404664"/>
            <a:ext cx="5040560" cy="5147900"/>
          </a:xfrm>
          <a:prstGeom prst="rect">
            <a:avLst/>
          </a:prstGeom>
        </p:spPr>
      </p:pic>
    </p:spTree>
    <p:extLst>
      <p:ext uri="{BB962C8B-B14F-4D97-AF65-F5344CB8AC3E}">
        <p14:creationId xmlns:p14="http://schemas.microsoft.com/office/powerpoint/2010/main" val="408271757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1054</TotalTime>
  <Words>1292</Words>
  <Application>Microsoft Office PowerPoint</Application>
  <PresentationFormat>Presentación en pantalla (4:3)</PresentationFormat>
  <Paragraphs>83</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 Igancio González</dc:creator>
  <cp:lastModifiedBy>Jose Igancio González</cp:lastModifiedBy>
  <cp:revision>127</cp:revision>
  <dcterms:created xsi:type="dcterms:W3CDTF">2012-04-17T20:52:22Z</dcterms:created>
  <dcterms:modified xsi:type="dcterms:W3CDTF">2012-05-03T10:19:07Z</dcterms:modified>
</cp:coreProperties>
</file>